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7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Lst>
  <p:sldSz cx="9144000" cy="6858000" type="screen4x3"/>
  <p:notesSz cx="6858000" cy="9144000"/>
  <p:embeddedFontLst>
    <p:embeddedFont>
      <p:font typeface="Comic Sans MS" pitchFamily="66" charset="0"/>
      <p:regular r:id="rId78"/>
      <p:bold r:id="rId79"/>
    </p:embeddedFont>
    <p:embeddedFont>
      <p:font typeface="Architects Daughter" charset="0"/>
      <p:regular r:id="rId80"/>
    </p:embeddedFont>
    <p:embeddedFont>
      <p:font typeface="Palatino Linotype" pitchFamily="18" charset="0"/>
      <p:regular r:id="rId81"/>
      <p:bold r:id="rId82"/>
      <p:italic r:id="rId83"/>
      <p:boldItalic r:id="rId84"/>
    </p:embeddedFont>
    <p:embeddedFont>
      <p:font typeface="Tahoma" pitchFamily="34" charset="0"/>
      <p:regular r:id="rId85"/>
      <p:bold r:id="rId86"/>
    </p:embeddedFont>
    <p:embeddedFont>
      <p:font typeface="Algerian" pitchFamily="82" charset="0"/>
      <p:regular r:id="rId87"/>
    </p:embeddedFont>
    <p:embeddedFont>
      <p:font typeface="Corsiva"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336EED3-8E07-455A-87FA-D0727E282E25}">
  <a:tblStyle styleId="{C336EED3-8E07-455A-87FA-D0727E282E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7.fntdata"/><Relationship Id="rId89"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5"/>
        <p:cNvGrpSpPr/>
        <p:nvPr/>
      </p:nvGrpSpPr>
      <p:grpSpPr>
        <a:xfrm>
          <a:off x="0" y="0"/>
          <a:ext cx="0" cy="0"/>
          <a:chOff x="0" y="0"/>
          <a:chExt cx="0" cy="0"/>
        </a:xfrm>
      </p:grpSpPr>
      <p:sp>
        <p:nvSpPr>
          <p:cNvPr id="36" name="Google Shape;36;p2"/>
          <p:cNvSpPr txBox="1">
            <a:spLocks noGrp="1"/>
          </p:cNvSpPr>
          <p:nvPr>
            <p:ph type="ctrTitle"/>
          </p:nvPr>
        </p:nvSpPr>
        <p:spPr>
          <a:xfrm>
            <a:off x="457200" y="1447800"/>
            <a:ext cx="8229600" cy="17367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2"/>
          <p:cNvSpPr txBox="1">
            <a:spLocks noGrp="1"/>
          </p:cNvSpPr>
          <p:nvPr>
            <p:ph type="subTitle" idx="1"/>
          </p:nvPr>
        </p:nvSpPr>
        <p:spPr>
          <a:xfrm>
            <a:off x="1371600" y="34290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SzPts val="32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38" name="Google Shape;38;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0" name="Google Shape;40;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20"/>
        <p:cNvGrpSpPr/>
        <p:nvPr/>
      </p:nvGrpSpPr>
      <p:grpSpPr>
        <a:xfrm>
          <a:off x="0" y="0"/>
          <a:ext cx="0" cy="0"/>
          <a:chOff x="0" y="0"/>
          <a:chExt cx="0" cy="0"/>
        </a:xfrm>
      </p:grpSpPr>
      <p:sp>
        <p:nvSpPr>
          <p:cNvPr id="121" name="Google Shape;121;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2"/>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2"/>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23" name="Google Shape;123;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24" name="Google Shape;124;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130" name="Google Shape;130;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31" name="Google Shape;131;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1" name="Google Shape;141;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42" name="Google Shape;142;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43" name="Google Shape;143;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44" name="Google Shape;144;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45" name="Google Shape;145;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0" name="Google Shape;150;p16"/>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51" name="Google Shape;151;p16"/>
          <p:cNvSpPr txBox="1">
            <a:spLocks noGrp="1"/>
          </p:cNvSpPr>
          <p:nvPr>
            <p:ph type="body" idx="2"/>
          </p:nvPr>
        </p:nvSpPr>
        <p:spPr>
          <a:xfrm>
            <a:off x="4648200" y="1600200"/>
            <a:ext cx="4038600" cy="44958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52" name="Google Shape;152;p1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158" name="Google Shape;158;p1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4"/>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73"/>
        <p:cNvGrpSpPr/>
        <p:nvPr/>
      </p:nvGrpSpPr>
      <p:grpSpPr>
        <a:xfrm>
          <a:off x="0" y="0"/>
          <a:ext cx="0" cy="0"/>
          <a:chOff x="0" y="0"/>
          <a:chExt cx="0" cy="0"/>
        </a:xfrm>
      </p:grpSpPr>
      <p:sp>
        <p:nvSpPr>
          <p:cNvPr id="74" name="Google Shape;74;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şlık, 4 İçerik" type="fourObj">
  <p:cSld name="FOUR_OBJECTS">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6"/>
          <p:cNvSpPr txBox="1">
            <a:spLocks noGrp="1"/>
          </p:cNvSpPr>
          <p:nvPr>
            <p:ph type="body" idx="1"/>
          </p:nvPr>
        </p:nvSpPr>
        <p:spPr>
          <a:xfrm>
            <a:off x="457200" y="1600200"/>
            <a:ext cx="4038600" cy="2171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6"/>
          <p:cNvSpPr txBox="1">
            <a:spLocks noGrp="1"/>
          </p:cNvSpPr>
          <p:nvPr>
            <p:ph type="body" idx="2"/>
          </p:nvPr>
        </p:nvSpPr>
        <p:spPr>
          <a:xfrm>
            <a:off x="4648200" y="1600200"/>
            <a:ext cx="4038600" cy="2171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6"/>
          <p:cNvSpPr txBox="1">
            <a:spLocks noGrp="1"/>
          </p:cNvSpPr>
          <p:nvPr>
            <p:ph type="body" idx="3"/>
          </p:nvPr>
        </p:nvSpPr>
        <p:spPr>
          <a:xfrm>
            <a:off x="457200" y="3924300"/>
            <a:ext cx="4038600" cy="2171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 name="Google Shape;82;p6"/>
          <p:cNvSpPr txBox="1">
            <a:spLocks noGrp="1"/>
          </p:cNvSpPr>
          <p:nvPr>
            <p:ph type="body" idx="4"/>
          </p:nvPr>
        </p:nvSpPr>
        <p:spPr>
          <a:xfrm>
            <a:off x="4648200" y="3924300"/>
            <a:ext cx="4038600" cy="2171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7"/>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7"/>
          <p:cNvSpPr txBox="1">
            <a:spLocks noGrp="1"/>
          </p:cNvSpPr>
          <p:nvPr>
            <p:ph type="body" idx="2"/>
          </p:nvPr>
        </p:nvSpPr>
        <p:spPr>
          <a:xfrm>
            <a:off x="4648200" y="1600200"/>
            <a:ext cx="4038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şlık, İçerik ve Metin" type="objAndTx">
  <p:cSld name="OBJECT_AND_TEXT">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8"/>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p8"/>
          <p:cNvSpPr txBox="1">
            <a:spLocks noGrp="1"/>
          </p:cNvSpPr>
          <p:nvPr>
            <p:ph type="body" idx="2"/>
          </p:nvPr>
        </p:nvSpPr>
        <p:spPr>
          <a:xfrm>
            <a:off x="4648200" y="1600200"/>
            <a:ext cx="4038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 Metin ve 2 İçerik" type="txAndTwoObj">
  <p:cSld name="TEXT_AND_TWO_OBJECTS">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9"/>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9"/>
          <p:cNvSpPr txBox="1">
            <a:spLocks noGrp="1"/>
          </p:cNvSpPr>
          <p:nvPr>
            <p:ph type="body" idx="2"/>
          </p:nvPr>
        </p:nvSpPr>
        <p:spPr>
          <a:xfrm>
            <a:off x="4648200" y="1600200"/>
            <a:ext cx="4038600" cy="2171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4" name="Google Shape;104;p9"/>
          <p:cNvSpPr txBox="1">
            <a:spLocks noGrp="1"/>
          </p:cNvSpPr>
          <p:nvPr>
            <p:ph type="body" idx="3"/>
          </p:nvPr>
        </p:nvSpPr>
        <p:spPr>
          <a:xfrm>
            <a:off x="4648200" y="3924300"/>
            <a:ext cx="4038600" cy="2171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rot="5400000">
            <a:off x="4724400" y="2133600"/>
            <a:ext cx="586740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10"/>
          <p:cNvSpPr txBox="1">
            <a:spLocks noGrp="1"/>
          </p:cNvSpPr>
          <p:nvPr>
            <p:ph type="body" idx="1"/>
          </p:nvPr>
        </p:nvSpPr>
        <p:spPr>
          <a:xfrm rot="5400000">
            <a:off x="533400" y="152400"/>
            <a:ext cx="586740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1" name="Google Shape;111;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11"/>
          <p:cNvSpPr txBox="1">
            <a:spLocks noGrp="1"/>
          </p:cNvSpPr>
          <p:nvPr>
            <p:ph type="body" idx="1"/>
          </p:nvPr>
        </p:nvSpPr>
        <p:spPr>
          <a:xfrm rot="5400000">
            <a:off x="2324100" y="-266700"/>
            <a:ext cx="4495800"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7" name="Google Shape;117;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847"/>
            </a:gs>
            <a:gs pos="100000">
              <a:schemeClr val="dk2"/>
            </a:gs>
          </a:gsLst>
          <a:lin ang="540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6350" y="20637"/>
            <a:ext cx="9144000" cy="6858000"/>
            <a:chOff x="0" y="0"/>
            <a:chExt cx="9144000" cy="6858000"/>
          </a:xfrm>
        </p:grpSpPr>
        <p:sp>
          <p:nvSpPr>
            <p:cNvPr id="11" name="Google Shape;11;p1"/>
            <p:cNvSpPr/>
            <p:nvPr/>
          </p:nvSpPr>
          <p:spPr>
            <a:xfrm>
              <a:off x="0" y="4876800"/>
              <a:ext cx="9144000" cy="1981200"/>
            </a:xfrm>
            <a:custGeom>
              <a:avLst/>
              <a:gdLst/>
              <a:ahLst/>
              <a:cxnLst/>
              <a:rect l="l" t="t" r="r" b="b"/>
              <a:pathLst>
                <a:path w="6027" h="2296" extrusionOk="0">
                  <a:moveTo>
                    <a:pt x="6027" y="2296"/>
                  </a:moveTo>
                  <a:lnTo>
                    <a:pt x="0" y="2296"/>
                  </a:lnTo>
                  <a:lnTo>
                    <a:pt x="0" y="0"/>
                  </a:lnTo>
                  <a:lnTo>
                    <a:pt x="6027" y="0"/>
                  </a:lnTo>
                  <a:lnTo>
                    <a:pt x="6027" y="2296"/>
                  </a:lnTo>
                  <a:lnTo>
                    <a:pt x="6027" y="229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 name="Google Shape;12;p1"/>
            <p:cNvSpPr/>
            <p:nvPr/>
          </p:nvSpPr>
          <p:spPr>
            <a:xfrm>
              <a:off x="0" y="0"/>
              <a:ext cx="9144000" cy="4876800"/>
            </a:xfrm>
            <a:custGeom>
              <a:avLst/>
              <a:gdLst/>
              <a:ahLst/>
              <a:cxnLst/>
              <a:rect l="l" t="t" r="r" b="b"/>
              <a:pathLst>
                <a:path w="6027" h="2296" extrusionOk="0">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13" name="Google Shape;13;p1"/>
          <p:cNvSpPr/>
          <p:nvPr/>
        </p:nvSpPr>
        <p:spPr>
          <a:xfrm>
            <a:off x="6242050" y="6269037"/>
            <a:ext cx="2895600" cy="609600"/>
          </a:xfrm>
          <a:custGeom>
            <a:avLst/>
            <a:gdLst/>
            <a:ahLst/>
            <a:cxnLst/>
            <a:rect l="l" t="t" r="r" b="b"/>
            <a:pathLst>
              <a:path w="5748" h="246" extrusionOk="0">
                <a:moveTo>
                  <a:pt x="5748" y="246"/>
                </a:moveTo>
                <a:lnTo>
                  <a:pt x="0" y="246"/>
                </a:lnTo>
                <a:lnTo>
                  <a:pt x="0" y="0"/>
                </a:lnTo>
                <a:lnTo>
                  <a:pt x="5748" y="0"/>
                </a:lnTo>
                <a:lnTo>
                  <a:pt x="5748" y="246"/>
                </a:lnTo>
                <a:lnTo>
                  <a:pt x="5748" y="246"/>
                </a:lnTo>
                <a:close/>
              </a:path>
            </a:pathLst>
          </a:custGeom>
          <a:gradFill>
            <a:gsLst>
              <a:gs pos="0">
                <a:schemeClr val="dk2"/>
              </a:gs>
              <a:gs pos="100000">
                <a:schemeClr val="hlink"/>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14" name="Google Shape;14;p1"/>
          <p:cNvGrpSpPr/>
          <p:nvPr/>
        </p:nvGrpSpPr>
        <p:grpSpPr>
          <a:xfrm>
            <a:off x="-1587" y="6034087"/>
            <a:ext cx="7845425" cy="850900"/>
            <a:chOff x="0" y="6019800"/>
            <a:chExt cx="7845425" cy="850900"/>
          </a:xfrm>
        </p:grpSpPr>
        <p:sp>
          <p:nvSpPr>
            <p:cNvPr id="15" name="Google Shape;15;p1"/>
            <p:cNvSpPr/>
            <p:nvPr/>
          </p:nvSpPr>
          <p:spPr>
            <a:xfrm>
              <a:off x="2362200" y="6019800"/>
              <a:ext cx="5143500" cy="850900"/>
            </a:xfrm>
            <a:custGeom>
              <a:avLst/>
              <a:gdLst/>
              <a:ahLst/>
              <a:cxnLst/>
              <a:rect l="l" t="t" r="r" b="b"/>
              <a:pathLst>
                <a:path w="3240" h="536" extrusionOk="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16" name="Google Shape;16;p1"/>
            <p:cNvGrpSpPr/>
            <p:nvPr/>
          </p:nvGrpSpPr>
          <p:grpSpPr>
            <a:xfrm>
              <a:off x="3946525" y="6019800"/>
              <a:ext cx="3898900" cy="850899"/>
              <a:chOff x="3946525" y="6019800"/>
              <a:chExt cx="3898900" cy="850899"/>
            </a:xfrm>
          </p:grpSpPr>
          <p:sp>
            <p:nvSpPr>
              <p:cNvPr id="17" name="Google Shape;17;p1"/>
              <p:cNvSpPr/>
              <p:nvPr/>
            </p:nvSpPr>
            <p:spPr>
              <a:xfrm>
                <a:off x="6267450" y="6030912"/>
                <a:ext cx="1577975" cy="839787"/>
              </a:xfrm>
              <a:custGeom>
                <a:avLst/>
                <a:gdLst/>
                <a:ahLst/>
                <a:cxnLst/>
                <a:rect l="l" t="t" r="r" b="b"/>
                <a:pathLst>
                  <a:path w="994" h="529" extrusionOk="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8" name="Google Shape;18;p1"/>
              <p:cNvSpPr/>
              <p:nvPr/>
            </p:nvSpPr>
            <p:spPr>
              <a:xfrm>
                <a:off x="4249737" y="6019800"/>
                <a:ext cx="295275" cy="627062"/>
              </a:xfrm>
              <a:custGeom>
                <a:avLst/>
                <a:gdLst/>
                <a:ahLst/>
                <a:cxnLst/>
                <a:rect l="l" t="t" r="r" b="b"/>
                <a:pathLst>
                  <a:path w="186" h="353" extrusionOk="0">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9" name="Google Shape;19;p1"/>
              <p:cNvSpPr/>
              <p:nvPr/>
            </p:nvSpPr>
            <p:spPr>
              <a:xfrm>
                <a:off x="4810125" y="6180137"/>
                <a:ext cx="600075" cy="430212"/>
              </a:xfrm>
              <a:custGeom>
                <a:avLst/>
                <a:gdLst/>
                <a:ahLst/>
                <a:cxnLst/>
                <a:rect l="l" t="t" r="r" b="b"/>
                <a:pathLst>
                  <a:path w="378" h="271" extrusionOk="0">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0" name="Google Shape;20;p1"/>
              <p:cNvSpPr/>
              <p:nvPr/>
            </p:nvSpPr>
            <p:spPr>
              <a:xfrm>
                <a:off x="5759450" y="6137275"/>
                <a:ext cx="246062" cy="117475"/>
              </a:xfrm>
              <a:custGeom>
                <a:avLst/>
                <a:gdLst/>
                <a:ahLst/>
                <a:cxnLst/>
                <a:rect l="l" t="t" r="r" b="b"/>
                <a:pathLst>
                  <a:path w="155" h="66" extrusionOk="0">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 name="Google Shape;21;p1"/>
              <p:cNvSpPr/>
              <p:nvPr/>
            </p:nvSpPr>
            <p:spPr>
              <a:xfrm>
                <a:off x="3946525" y="6126162"/>
                <a:ext cx="66675" cy="128587"/>
              </a:xfrm>
              <a:custGeom>
                <a:avLst/>
                <a:gdLst/>
                <a:ahLst/>
                <a:cxnLst/>
                <a:rect l="l" t="t" r="r" b="b"/>
                <a:pathLst>
                  <a:path w="42" h="72" extrusionOk="0">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22" name="Google Shape;22;p1"/>
            <p:cNvSpPr/>
            <p:nvPr/>
          </p:nvSpPr>
          <p:spPr>
            <a:xfrm>
              <a:off x="0" y="6019800"/>
              <a:ext cx="6311900" cy="849312"/>
            </a:xfrm>
            <a:custGeom>
              <a:avLst/>
              <a:gdLst/>
              <a:ahLst/>
              <a:cxnLst/>
              <a:rect l="l" t="t" r="r" b="b"/>
              <a:pathLst>
                <a:path w="3976" h="527" extrusionOk="0">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23" name="Google Shape;23;p1"/>
          <p:cNvGrpSpPr/>
          <p:nvPr/>
        </p:nvGrpSpPr>
        <p:grpSpPr>
          <a:xfrm>
            <a:off x="627062" y="6021387"/>
            <a:ext cx="5684837" cy="849312"/>
            <a:chOff x="627062" y="6021387"/>
            <a:chExt cx="5684837" cy="849312"/>
          </a:xfrm>
        </p:grpSpPr>
        <p:sp>
          <p:nvSpPr>
            <p:cNvPr id="24" name="Google Shape;24;p1"/>
            <p:cNvSpPr/>
            <p:nvPr/>
          </p:nvSpPr>
          <p:spPr>
            <a:xfrm>
              <a:off x="1898650" y="6021387"/>
              <a:ext cx="579437" cy="461962"/>
            </a:xfrm>
            <a:custGeom>
              <a:avLst/>
              <a:gdLst/>
              <a:ahLst/>
              <a:cxnLst/>
              <a:rect l="l" t="t" r="r" b="b"/>
              <a:pathLst>
                <a:path w="365" h="287" extrusionOk="0">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 name="Google Shape;25;p1"/>
            <p:cNvSpPr/>
            <p:nvPr/>
          </p:nvSpPr>
          <p:spPr>
            <a:xfrm>
              <a:off x="3084512" y="6078537"/>
              <a:ext cx="3227387" cy="792162"/>
            </a:xfrm>
            <a:custGeom>
              <a:avLst/>
              <a:gdLst/>
              <a:ahLst/>
              <a:cxnLst/>
              <a:rect l="l" t="t" r="r" b="b"/>
              <a:pathLst>
                <a:path w="2033" h="499" extrusionOk="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6" name="Google Shape;26;p1"/>
            <p:cNvSpPr/>
            <p:nvPr/>
          </p:nvSpPr>
          <p:spPr>
            <a:xfrm>
              <a:off x="2905125" y="6069012"/>
              <a:ext cx="112712" cy="96837"/>
            </a:xfrm>
            <a:custGeom>
              <a:avLst/>
              <a:gdLst/>
              <a:ahLst/>
              <a:cxnLst/>
              <a:rect l="l" t="t" r="r" b="b"/>
              <a:pathLst>
                <a:path w="71" h="60" extrusionOk="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 name="Google Shape;27;p1"/>
            <p:cNvSpPr/>
            <p:nvPr/>
          </p:nvSpPr>
          <p:spPr>
            <a:xfrm>
              <a:off x="1357312" y="6099175"/>
              <a:ext cx="255587" cy="260350"/>
            </a:xfrm>
            <a:custGeom>
              <a:avLst/>
              <a:gdLst/>
              <a:ahLst/>
              <a:cxnLst/>
              <a:rect l="l" t="t" r="r" b="b"/>
              <a:pathLst>
                <a:path w="161" h="162" extrusionOk="0">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8" name="Google Shape;28;p1"/>
            <p:cNvSpPr/>
            <p:nvPr/>
          </p:nvSpPr>
          <p:spPr>
            <a:xfrm>
              <a:off x="1120775" y="6118225"/>
              <a:ext cx="93662" cy="96837"/>
            </a:xfrm>
            <a:custGeom>
              <a:avLst/>
              <a:gdLst/>
              <a:ahLst/>
              <a:cxnLst/>
              <a:rect l="l" t="t" r="r" b="b"/>
              <a:pathLst>
                <a:path w="59" h="60" extrusionOk="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 name="Google Shape;29;p1"/>
            <p:cNvSpPr/>
            <p:nvPr/>
          </p:nvSpPr>
          <p:spPr>
            <a:xfrm>
              <a:off x="627062" y="6049962"/>
              <a:ext cx="388937" cy="328612"/>
            </a:xfrm>
            <a:custGeom>
              <a:avLst/>
              <a:gdLst/>
              <a:ahLst/>
              <a:cxnLst/>
              <a:rect l="l" t="t" r="r" b="b"/>
              <a:pathLst>
                <a:path w="245" h="204" extrusionOk="0">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30" name="Google Shape;30;p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1" name="Google Shape;31;p1"/>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2"/>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32" name="Google Shape;32;p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 name="Google Shape;33;p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
        <p:nvSpPr>
          <p:cNvPr id="34" name="Google Shape;34;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1847"/>
            </a:gs>
            <a:gs pos="100000">
              <a:schemeClr val="dk2"/>
            </a:gs>
          </a:gsLst>
          <a:lin ang="5400000" scaled="0"/>
        </a:gra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0" y="0"/>
            <a:ext cx="9144000" cy="6858000"/>
            <a:chOff x="0" y="0"/>
            <a:chExt cx="9144000" cy="6858000"/>
          </a:xfrm>
        </p:grpSpPr>
        <p:sp>
          <p:nvSpPr>
            <p:cNvPr id="43" name="Google Shape;43;p3"/>
            <p:cNvSpPr/>
            <p:nvPr/>
          </p:nvSpPr>
          <p:spPr>
            <a:xfrm>
              <a:off x="0" y="4876800"/>
              <a:ext cx="9144000" cy="1981200"/>
            </a:xfrm>
            <a:custGeom>
              <a:avLst/>
              <a:gdLst/>
              <a:ahLst/>
              <a:cxnLst/>
              <a:rect l="l" t="t" r="r" b="b"/>
              <a:pathLst>
                <a:path w="6027" h="2296" extrusionOk="0">
                  <a:moveTo>
                    <a:pt x="6027" y="2296"/>
                  </a:moveTo>
                  <a:lnTo>
                    <a:pt x="0" y="2296"/>
                  </a:lnTo>
                  <a:lnTo>
                    <a:pt x="0" y="0"/>
                  </a:lnTo>
                  <a:lnTo>
                    <a:pt x="6027" y="0"/>
                  </a:lnTo>
                  <a:lnTo>
                    <a:pt x="6027" y="2296"/>
                  </a:lnTo>
                  <a:lnTo>
                    <a:pt x="6027" y="229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4" name="Google Shape;44;p3"/>
            <p:cNvSpPr/>
            <p:nvPr/>
          </p:nvSpPr>
          <p:spPr>
            <a:xfrm>
              <a:off x="0" y="0"/>
              <a:ext cx="9144000" cy="4876800"/>
            </a:xfrm>
            <a:custGeom>
              <a:avLst/>
              <a:gdLst/>
              <a:ahLst/>
              <a:cxnLst/>
              <a:rect l="l" t="t" r="r" b="b"/>
              <a:pathLst>
                <a:path w="6027" h="2296" extrusionOk="0">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45" name="Google Shape;45;p3"/>
          <p:cNvSpPr/>
          <p:nvPr/>
        </p:nvSpPr>
        <p:spPr>
          <a:xfrm>
            <a:off x="6248400" y="6262687"/>
            <a:ext cx="2895600" cy="609600"/>
          </a:xfrm>
          <a:custGeom>
            <a:avLst/>
            <a:gdLst/>
            <a:ahLst/>
            <a:cxnLst/>
            <a:rect l="l" t="t" r="r" b="b"/>
            <a:pathLst>
              <a:path w="5748" h="246" extrusionOk="0">
                <a:moveTo>
                  <a:pt x="5748" y="246"/>
                </a:moveTo>
                <a:lnTo>
                  <a:pt x="0" y="246"/>
                </a:lnTo>
                <a:lnTo>
                  <a:pt x="0" y="0"/>
                </a:lnTo>
                <a:lnTo>
                  <a:pt x="5748" y="0"/>
                </a:lnTo>
                <a:lnTo>
                  <a:pt x="5748" y="246"/>
                </a:lnTo>
                <a:lnTo>
                  <a:pt x="5748" y="246"/>
                </a:lnTo>
                <a:close/>
              </a:path>
            </a:pathLst>
          </a:custGeom>
          <a:gradFill>
            <a:gsLst>
              <a:gs pos="0">
                <a:schemeClr val="dk2"/>
              </a:gs>
              <a:gs pos="100000">
                <a:schemeClr val="hlink"/>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46" name="Google Shape;46;p3"/>
          <p:cNvGrpSpPr/>
          <p:nvPr/>
        </p:nvGrpSpPr>
        <p:grpSpPr>
          <a:xfrm>
            <a:off x="0" y="6019800"/>
            <a:ext cx="7848600" cy="857249"/>
            <a:chOff x="0" y="6019800"/>
            <a:chExt cx="7848600" cy="857249"/>
          </a:xfrm>
        </p:grpSpPr>
        <p:sp>
          <p:nvSpPr>
            <p:cNvPr id="47" name="Google Shape;47;p3"/>
            <p:cNvSpPr/>
            <p:nvPr/>
          </p:nvSpPr>
          <p:spPr>
            <a:xfrm>
              <a:off x="2362200" y="6019800"/>
              <a:ext cx="5143500" cy="850900"/>
            </a:xfrm>
            <a:custGeom>
              <a:avLst/>
              <a:gdLst/>
              <a:ahLst/>
              <a:cxnLst/>
              <a:rect l="l" t="t" r="r" b="b"/>
              <a:pathLst>
                <a:path w="3240" h="536" extrusionOk="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48" name="Google Shape;48;p3"/>
            <p:cNvGrpSpPr/>
            <p:nvPr/>
          </p:nvGrpSpPr>
          <p:grpSpPr>
            <a:xfrm>
              <a:off x="3946525" y="6019800"/>
              <a:ext cx="3902075" cy="857249"/>
              <a:chOff x="3946525" y="6019800"/>
              <a:chExt cx="3902075" cy="857249"/>
            </a:xfrm>
          </p:grpSpPr>
          <p:sp>
            <p:nvSpPr>
              <p:cNvPr id="49" name="Google Shape;49;p3"/>
              <p:cNvSpPr/>
              <p:nvPr/>
            </p:nvSpPr>
            <p:spPr>
              <a:xfrm>
                <a:off x="6267450" y="6030912"/>
                <a:ext cx="1581150" cy="846137"/>
              </a:xfrm>
              <a:custGeom>
                <a:avLst/>
                <a:gdLst/>
                <a:ahLst/>
                <a:cxnLst/>
                <a:rect l="l" t="t" r="r" b="b"/>
                <a:pathLst>
                  <a:path w="996" h="533" extrusionOk="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0" name="Google Shape;50;p3"/>
              <p:cNvSpPr/>
              <p:nvPr/>
            </p:nvSpPr>
            <p:spPr>
              <a:xfrm>
                <a:off x="4249737" y="6019800"/>
                <a:ext cx="295275" cy="627062"/>
              </a:xfrm>
              <a:custGeom>
                <a:avLst/>
                <a:gdLst/>
                <a:ahLst/>
                <a:cxnLst/>
                <a:rect l="l" t="t" r="r" b="b"/>
                <a:pathLst>
                  <a:path w="186" h="353" extrusionOk="0">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1" name="Google Shape;51;p3"/>
              <p:cNvSpPr/>
              <p:nvPr/>
            </p:nvSpPr>
            <p:spPr>
              <a:xfrm>
                <a:off x="4810125" y="6180137"/>
                <a:ext cx="600075" cy="430212"/>
              </a:xfrm>
              <a:custGeom>
                <a:avLst/>
                <a:gdLst/>
                <a:ahLst/>
                <a:cxnLst/>
                <a:rect l="l" t="t" r="r" b="b"/>
                <a:pathLst>
                  <a:path w="378" h="271" extrusionOk="0">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2" name="Google Shape;52;p3"/>
              <p:cNvSpPr/>
              <p:nvPr/>
            </p:nvSpPr>
            <p:spPr>
              <a:xfrm>
                <a:off x="5759450" y="6137275"/>
                <a:ext cx="246062" cy="117475"/>
              </a:xfrm>
              <a:custGeom>
                <a:avLst/>
                <a:gdLst/>
                <a:ahLst/>
                <a:cxnLst/>
                <a:rect l="l" t="t" r="r" b="b"/>
                <a:pathLst>
                  <a:path w="155" h="66" extrusionOk="0">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3" name="Google Shape;53;p3"/>
              <p:cNvSpPr/>
              <p:nvPr/>
            </p:nvSpPr>
            <p:spPr>
              <a:xfrm>
                <a:off x="3946525" y="6126162"/>
                <a:ext cx="66675" cy="128587"/>
              </a:xfrm>
              <a:custGeom>
                <a:avLst/>
                <a:gdLst/>
                <a:ahLst/>
                <a:cxnLst/>
                <a:rect l="l" t="t" r="r" b="b"/>
                <a:pathLst>
                  <a:path w="42" h="72" extrusionOk="0">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54" name="Google Shape;54;p3"/>
            <p:cNvSpPr/>
            <p:nvPr/>
          </p:nvSpPr>
          <p:spPr>
            <a:xfrm>
              <a:off x="0" y="6019800"/>
              <a:ext cx="6311900" cy="849312"/>
            </a:xfrm>
            <a:custGeom>
              <a:avLst/>
              <a:gdLst/>
              <a:ahLst/>
              <a:cxnLst/>
              <a:rect l="l" t="t" r="r" b="b"/>
              <a:pathLst>
                <a:path w="3976" h="527" extrusionOk="0">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55" name="Google Shape;55;p3"/>
          <p:cNvGrpSpPr/>
          <p:nvPr/>
        </p:nvGrpSpPr>
        <p:grpSpPr>
          <a:xfrm>
            <a:off x="627062" y="6021387"/>
            <a:ext cx="5684837" cy="849312"/>
            <a:chOff x="627062" y="6021387"/>
            <a:chExt cx="5684837" cy="849312"/>
          </a:xfrm>
        </p:grpSpPr>
        <p:sp>
          <p:nvSpPr>
            <p:cNvPr id="56" name="Google Shape;56;p3"/>
            <p:cNvSpPr/>
            <p:nvPr/>
          </p:nvSpPr>
          <p:spPr>
            <a:xfrm>
              <a:off x="1898650" y="6021387"/>
              <a:ext cx="579437" cy="461962"/>
            </a:xfrm>
            <a:custGeom>
              <a:avLst/>
              <a:gdLst/>
              <a:ahLst/>
              <a:cxnLst/>
              <a:rect l="l" t="t" r="r" b="b"/>
              <a:pathLst>
                <a:path w="365" h="287" extrusionOk="0">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7" name="Google Shape;57;p3"/>
            <p:cNvSpPr/>
            <p:nvPr/>
          </p:nvSpPr>
          <p:spPr>
            <a:xfrm>
              <a:off x="3084512" y="6078537"/>
              <a:ext cx="3227387" cy="792162"/>
            </a:xfrm>
            <a:custGeom>
              <a:avLst/>
              <a:gdLst/>
              <a:ahLst/>
              <a:cxnLst/>
              <a:rect l="l" t="t" r="r" b="b"/>
              <a:pathLst>
                <a:path w="2033" h="499" extrusionOk="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8" name="Google Shape;58;p3"/>
            <p:cNvSpPr/>
            <p:nvPr/>
          </p:nvSpPr>
          <p:spPr>
            <a:xfrm>
              <a:off x="2905125" y="6069012"/>
              <a:ext cx="112712" cy="96837"/>
            </a:xfrm>
            <a:custGeom>
              <a:avLst/>
              <a:gdLst/>
              <a:ahLst/>
              <a:cxnLst/>
              <a:rect l="l" t="t" r="r" b="b"/>
              <a:pathLst>
                <a:path w="71" h="60" extrusionOk="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 name="Google Shape;59;p3"/>
            <p:cNvSpPr/>
            <p:nvPr/>
          </p:nvSpPr>
          <p:spPr>
            <a:xfrm>
              <a:off x="1357312" y="6099175"/>
              <a:ext cx="255587" cy="260350"/>
            </a:xfrm>
            <a:custGeom>
              <a:avLst/>
              <a:gdLst/>
              <a:ahLst/>
              <a:cxnLst/>
              <a:rect l="l" t="t" r="r" b="b"/>
              <a:pathLst>
                <a:path w="161" h="162" extrusionOk="0">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0" name="Google Shape;60;p3"/>
            <p:cNvSpPr/>
            <p:nvPr/>
          </p:nvSpPr>
          <p:spPr>
            <a:xfrm>
              <a:off x="1120775" y="6118225"/>
              <a:ext cx="93662" cy="96837"/>
            </a:xfrm>
            <a:custGeom>
              <a:avLst/>
              <a:gdLst/>
              <a:ahLst/>
              <a:cxnLst/>
              <a:rect l="l" t="t" r="r" b="b"/>
              <a:pathLst>
                <a:path w="59" h="60" extrusionOk="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 name="Google Shape;61;p3"/>
            <p:cNvSpPr/>
            <p:nvPr/>
          </p:nvSpPr>
          <p:spPr>
            <a:xfrm>
              <a:off x="627062" y="6049962"/>
              <a:ext cx="388937" cy="328612"/>
            </a:xfrm>
            <a:custGeom>
              <a:avLst/>
              <a:gdLst/>
              <a:ahLst/>
              <a:cxnLst/>
              <a:rect l="l" t="t" r="r" b="b"/>
              <a:pathLst>
                <a:path w="245" h="204" extrusionOk="0">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62" name="Google Shape;62;p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3" name="Google Shape;63;p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2"/>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64" name="Google Shape;64;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5" name="Google Shape;65;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6" name="Google Shape;66;p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ctrTitle"/>
          </p:nvPr>
        </p:nvSpPr>
        <p:spPr>
          <a:xfrm>
            <a:off x="457200" y="1447800"/>
            <a:ext cx="8229600" cy="1736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Comic Sans MS"/>
              <a:buNone/>
            </a:pPr>
            <a:r>
              <a:rPr lang="en-US" sz="4000" b="1" i="1" u="none">
                <a:solidFill>
                  <a:srgbClr val="F87497"/>
                </a:solidFill>
                <a:latin typeface="Comic Sans MS"/>
                <a:ea typeface="Comic Sans MS"/>
                <a:cs typeface="Comic Sans MS"/>
                <a:sym typeface="Comic Sans MS"/>
              </a:rPr>
              <a:t>ANNE BABA TUTUMLARININ ÇOCUĞUN DAVRANIŞLARINA ETKİLERİ</a:t>
            </a:r>
            <a:endParaRPr/>
          </a:p>
        </p:txBody>
      </p:sp>
      <p:pic>
        <p:nvPicPr>
          <p:cNvPr id="166" name="Google Shape;166;p18" descr="5da84c05-b60c-4ff7-89f6-ffae193fc54d_5.jpg"/>
          <p:cNvPicPr preferRelativeResize="0"/>
          <p:nvPr/>
        </p:nvPicPr>
        <p:blipFill rotWithShape="1">
          <a:blip r:embed="rId3">
            <a:alphaModFix/>
          </a:blip>
          <a:srcRect/>
          <a:stretch/>
        </p:blipFill>
        <p:spPr>
          <a:xfrm>
            <a:off x="3132137" y="3860800"/>
            <a:ext cx="2879725" cy="15986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p:nvPr/>
        </p:nvSpPr>
        <p:spPr>
          <a:xfrm>
            <a:off x="1371600" y="4038600"/>
            <a:ext cx="7391400" cy="2625725"/>
          </a:xfrm>
          <a:prstGeom prst="rect">
            <a:avLst/>
          </a:prstGeom>
          <a:noFill/>
          <a:ln>
            <a:noFill/>
          </a:ln>
        </p:spPr>
        <p:txBody>
          <a:bodyPr spcFirstLastPara="1" wrap="square" lIns="91425" tIns="45700" rIns="91425" bIns="45700" anchor="t" anchorCtr="0">
            <a:noAutofit/>
          </a:bodyPr>
          <a:lstStyle/>
          <a:p>
            <a:pPr marL="0" marR="0" lvl="0" indent="-254000" algn="ctr" rtl="0">
              <a:lnSpc>
                <a:spcPct val="130000"/>
              </a:lnSpc>
              <a:spcBef>
                <a:spcPts val="0"/>
              </a:spcBef>
              <a:spcAft>
                <a:spcPts val="0"/>
              </a:spcAft>
              <a:buClr>
                <a:srgbClr val="FF9900"/>
              </a:buClr>
              <a:buSzPts val="4000"/>
              <a:buFont typeface="Arial"/>
              <a:buChar char="●"/>
            </a:pPr>
            <a:r>
              <a:rPr lang="en-US" sz="3200" b="1" i="0" u="none">
                <a:solidFill>
                  <a:srgbClr val="FFFF00"/>
                </a:solidFill>
                <a:latin typeface="Arial"/>
                <a:ea typeface="Arial"/>
                <a:cs typeface="Arial"/>
                <a:sym typeface="Arial"/>
              </a:rPr>
              <a:t>  </a:t>
            </a:r>
            <a:r>
              <a:rPr lang="en-US" sz="3200" b="1" i="1" u="none">
                <a:solidFill>
                  <a:srgbClr val="FFFF66"/>
                </a:solidFill>
                <a:latin typeface="Comic Sans MS"/>
                <a:ea typeface="Comic Sans MS"/>
                <a:cs typeface="Comic Sans MS"/>
                <a:sym typeface="Comic Sans MS"/>
              </a:rPr>
              <a:t>Olumsuz aile tutumlarında ailenin verdiği </a:t>
            </a:r>
            <a:r>
              <a:rPr lang="en-US" sz="3200" b="1" i="1" u="sng">
                <a:solidFill>
                  <a:srgbClr val="FFFF66"/>
                </a:solidFill>
                <a:latin typeface="Comic Sans MS"/>
                <a:ea typeface="Comic Sans MS"/>
                <a:cs typeface="Comic Sans MS"/>
                <a:sym typeface="Comic Sans MS"/>
              </a:rPr>
              <a:t>sevgi ya yetersiz veya aşırı, eğitim ise gevşek ya da sıkı</a:t>
            </a:r>
            <a:r>
              <a:rPr lang="en-US" sz="3200" b="1" i="1" u="none">
                <a:solidFill>
                  <a:srgbClr val="FFFF66"/>
                </a:solidFill>
                <a:latin typeface="Comic Sans MS"/>
                <a:ea typeface="Comic Sans MS"/>
                <a:cs typeface="Comic Sans MS"/>
                <a:sym typeface="Comic Sans MS"/>
              </a:rPr>
              <a:t> olmaktadır</a:t>
            </a:r>
            <a:r>
              <a:rPr lang="en-US" sz="3200" b="1" i="1" u="none">
                <a:solidFill>
                  <a:srgbClr val="F87497"/>
                </a:solidFill>
                <a:latin typeface="Comic Sans MS"/>
                <a:ea typeface="Comic Sans MS"/>
                <a:cs typeface="Comic Sans MS"/>
                <a:sym typeface="Comic Sans MS"/>
              </a:rPr>
              <a:t>. </a:t>
            </a:r>
            <a:endParaRPr/>
          </a:p>
        </p:txBody>
      </p:sp>
      <p:pic>
        <p:nvPicPr>
          <p:cNvPr id="229" name="Google Shape;229;p27"/>
          <p:cNvPicPr preferRelativeResize="0"/>
          <p:nvPr/>
        </p:nvPicPr>
        <p:blipFill rotWithShape="1">
          <a:blip r:embed="rId3">
            <a:alphaModFix/>
          </a:blip>
          <a:srcRect/>
          <a:stretch/>
        </p:blipFill>
        <p:spPr>
          <a:xfrm>
            <a:off x="2667000" y="685800"/>
            <a:ext cx="4572000" cy="33258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Comic Sans MS"/>
              <a:buNone/>
            </a:pPr>
            <a:r>
              <a:rPr lang="en-US" sz="4000" b="1" i="1" u="none">
                <a:solidFill>
                  <a:srgbClr val="F87497"/>
                </a:solidFill>
                <a:latin typeface="Comic Sans MS"/>
                <a:ea typeface="Comic Sans MS"/>
                <a:cs typeface="Comic Sans MS"/>
                <a:sym typeface="Comic Sans MS"/>
              </a:rPr>
              <a:t>BASKICI – OTORİTER AİLE</a:t>
            </a:r>
            <a:br>
              <a:rPr lang="en-US" sz="4000" b="1" i="1" u="none">
                <a:solidFill>
                  <a:srgbClr val="F87497"/>
                </a:solidFill>
                <a:latin typeface="Comic Sans MS"/>
                <a:ea typeface="Comic Sans MS"/>
                <a:cs typeface="Comic Sans MS"/>
                <a:sym typeface="Comic Sans MS"/>
              </a:rPr>
            </a:br>
            <a:endParaRPr/>
          </a:p>
        </p:txBody>
      </p:sp>
      <p:pic>
        <p:nvPicPr>
          <p:cNvPr id="235" name="Google Shape;235;p28"/>
          <p:cNvPicPr preferRelativeResize="0">
            <a:picLocks noGrp="1"/>
          </p:cNvPicPr>
          <p:nvPr>
            <p:ph type="body" idx="1"/>
          </p:nvPr>
        </p:nvPicPr>
        <p:blipFill rotWithShape="1">
          <a:blip r:embed="rId3">
            <a:alphaModFix/>
          </a:blip>
          <a:srcRect/>
          <a:stretch/>
        </p:blipFill>
        <p:spPr>
          <a:xfrm>
            <a:off x="1476375" y="1844675"/>
            <a:ext cx="1609725" cy="1450975"/>
          </a:xfrm>
          <a:prstGeom prst="rect">
            <a:avLst/>
          </a:prstGeom>
          <a:noFill/>
          <a:ln>
            <a:noFill/>
          </a:ln>
        </p:spPr>
      </p:pic>
      <p:pic>
        <p:nvPicPr>
          <p:cNvPr id="236" name="Google Shape;236;p28" descr="j0196540[1]"/>
          <p:cNvPicPr preferRelativeResize="0">
            <a:picLocks noGrp="1"/>
          </p:cNvPicPr>
          <p:nvPr>
            <p:ph type="body" idx="2"/>
          </p:nvPr>
        </p:nvPicPr>
        <p:blipFill rotWithShape="1">
          <a:blip r:embed="rId4">
            <a:alphaModFix/>
          </a:blip>
          <a:srcRect/>
          <a:stretch/>
        </p:blipFill>
        <p:spPr>
          <a:xfrm>
            <a:off x="5827712" y="1776412"/>
            <a:ext cx="1679575" cy="1817687"/>
          </a:xfrm>
          <a:prstGeom prst="rect">
            <a:avLst/>
          </a:prstGeom>
          <a:noFill/>
          <a:ln>
            <a:noFill/>
          </a:ln>
        </p:spPr>
      </p:pic>
      <p:pic>
        <p:nvPicPr>
          <p:cNvPr id="237" name="Google Shape;237;p28"/>
          <p:cNvPicPr preferRelativeResize="0">
            <a:picLocks noGrp="1"/>
          </p:cNvPicPr>
          <p:nvPr>
            <p:ph type="body" idx="3"/>
          </p:nvPr>
        </p:nvPicPr>
        <p:blipFill rotWithShape="1">
          <a:blip r:embed="rId5">
            <a:alphaModFix/>
          </a:blip>
          <a:srcRect/>
          <a:stretch/>
        </p:blipFill>
        <p:spPr>
          <a:xfrm>
            <a:off x="1619250" y="4005262"/>
            <a:ext cx="1466850" cy="1614487"/>
          </a:xfrm>
          <a:prstGeom prst="rect">
            <a:avLst/>
          </a:prstGeom>
          <a:noFill/>
          <a:ln>
            <a:noFill/>
          </a:ln>
        </p:spPr>
      </p:pic>
      <p:pic>
        <p:nvPicPr>
          <p:cNvPr id="238" name="Google Shape;238;p28" descr="j0410239[1]"/>
          <p:cNvPicPr preferRelativeResize="0">
            <a:picLocks noGrp="1"/>
          </p:cNvPicPr>
          <p:nvPr>
            <p:ph type="body" idx="4"/>
          </p:nvPr>
        </p:nvPicPr>
        <p:blipFill rotWithShape="1">
          <a:blip r:embed="rId6">
            <a:alphaModFix/>
          </a:blip>
          <a:srcRect/>
          <a:stretch/>
        </p:blipFill>
        <p:spPr>
          <a:xfrm>
            <a:off x="6227762" y="4089400"/>
            <a:ext cx="1657350" cy="1841500"/>
          </a:xfrm>
          <a:prstGeom prst="rect">
            <a:avLst/>
          </a:prstGeom>
          <a:noFill/>
          <a:ln>
            <a:noFill/>
          </a:ln>
        </p:spPr>
      </p:pic>
      <p:pic>
        <p:nvPicPr>
          <p:cNvPr id="239" name="Google Shape;239;p28" descr="j0410385[1]"/>
          <p:cNvPicPr preferRelativeResize="0"/>
          <p:nvPr/>
        </p:nvPicPr>
        <p:blipFill rotWithShape="1">
          <a:blip r:embed="rId7">
            <a:alphaModFix/>
          </a:blip>
          <a:srcRect/>
          <a:stretch/>
        </p:blipFill>
        <p:spPr>
          <a:xfrm>
            <a:off x="3851275" y="981075"/>
            <a:ext cx="1098550" cy="2244725"/>
          </a:xfrm>
          <a:prstGeom prst="rect">
            <a:avLst/>
          </a:prstGeom>
          <a:noFill/>
          <a:ln>
            <a:noFill/>
          </a:ln>
        </p:spPr>
      </p:pic>
      <p:pic>
        <p:nvPicPr>
          <p:cNvPr id="240" name="Google Shape;240;p28"/>
          <p:cNvPicPr preferRelativeResize="0"/>
          <p:nvPr/>
        </p:nvPicPr>
        <p:blipFill rotWithShape="1">
          <a:blip r:embed="rId8">
            <a:alphaModFix/>
          </a:blip>
          <a:srcRect/>
          <a:stretch/>
        </p:blipFill>
        <p:spPr>
          <a:xfrm>
            <a:off x="3276600" y="3644900"/>
            <a:ext cx="2735262" cy="2089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p:nvPr/>
        </p:nvSpPr>
        <p:spPr>
          <a:xfrm>
            <a:off x="611187" y="0"/>
            <a:ext cx="7632700" cy="6915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Çocuk ailenin bir üyesi gibi kabul edilmez,</a:t>
            </a:r>
            <a:endParaRPr/>
          </a:p>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Çocuğa söz hakkı verilmez,</a:t>
            </a:r>
            <a:endParaRPr/>
          </a:p>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Anne – baba sürekli çocuğu yönetmek ister</a:t>
            </a:r>
            <a:endParaRPr/>
          </a:p>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Çocuk yaptığı her hatada cezalandırılır,</a:t>
            </a:r>
            <a:endParaRPr/>
          </a:p>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Çocuğun her davranışında kusur bulunur,</a:t>
            </a:r>
            <a:endParaRPr/>
          </a:p>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Çocuk değişmez ve katı yasaklar konur,</a:t>
            </a:r>
            <a:endParaRPr/>
          </a:p>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Çocuğa sürekli karışarak, özgürlüğü büyük ölçüde kısıtlanır.</a:t>
            </a:r>
            <a:endParaRPr/>
          </a:p>
          <a:p>
            <a:pPr marL="0" marR="0" lvl="0" indent="0" algn="l" rtl="0">
              <a:lnSpc>
                <a:spcPct val="100000"/>
              </a:lnSpc>
              <a:spcBef>
                <a:spcPts val="0"/>
              </a:spcBef>
              <a:spcAft>
                <a:spcPts val="0"/>
              </a:spcAft>
              <a:buNone/>
            </a:pPr>
            <a:endParaRPr sz="3200" b="1" i="1" u="none">
              <a:solidFill>
                <a:srgbClr val="F87497"/>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251" name="Google Shape;251;p30"/>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Aile çocuğu küçük bir yetişkin gibi yetiştirmek ister.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Çocuğun iyi yönleri değil olumsuz yönleri ortaya çıkarılır.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Bu tür ailelerde büyüyen çocuklardan başarı beklemek yanlış olur.Çocuk anne babanın kurallarını yerine getirme çabası içinde olduğu için kendini ifade edemez.</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p:nvPr/>
        </p:nvSpPr>
        <p:spPr>
          <a:xfrm>
            <a:off x="611187" y="333375"/>
            <a:ext cx="7777162" cy="7869237"/>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F87497"/>
              </a:buClr>
              <a:buSzPts val="3600"/>
              <a:buFont typeface="Comic Sans MS"/>
              <a:buNone/>
            </a:pPr>
            <a:r>
              <a:rPr lang="en-US" sz="3600" b="1" i="1" u="none">
                <a:solidFill>
                  <a:srgbClr val="F87497"/>
                </a:solidFill>
                <a:latin typeface="Comic Sans MS"/>
                <a:ea typeface="Comic Sans MS"/>
                <a:cs typeface="Comic Sans MS"/>
                <a:sym typeface="Comic Sans MS"/>
              </a:rPr>
              <a:t>Eğer böyle davranıyorsanız çocuğunuz</a:t>
            </a:r>
            <a:r>
              <a:rPr lang="en-US" sz="3600" b="0" i="0" u="none">
                <a:solidFill>
                  <a:srgbClr val="F87497"/>
                </a:solidFill>
                <a:latin typeface="Times New Roman"/>
                <a:ea typeface="Times New Roman"/>
                <a:cs typeface="Times New Roman"/>
                <a:sym typeface="Times New Roman"/>
              </a:rPr>
              <a:t>;</a:t>
            </a:r>
            <a:endParaRPr/>
          </a:p>
          <a:p>
            <a:pPr marL="0" marR="0" lvl="0" indent="-308610" algn="l" rtl="0">
              <a:lnSpc>
                <a:spcPct val="130000"/>
              </a:lnSpc>
              <a:spcBef>
                <a:spcPts val="0"/>
              </a:spcBef>
              <a:spcAft>
                <a:spcPts val="0"/>
              </a:spcAft>
              <a:buClr>
                <a:srgbClr val="FF9900"/>
              </a:buClr>
              <a:buSzPts val="4860"/>
              <a:buFont typeface="Arial"/>
              <a:buChar char="●"/>
            </a:pPr>
            <a:r>
              <a:rPr lang="en-US" sz="3600" b="1" i="1" u="none">
                <a:solidFill>
                  <a:srgbClr val="F87497"/>
                </a:solidFill>
                <a:latin typeface="Comic Sans MS"/>
                <a:ea typeface="Comic Sans MS"/>
                <a:cs typeface="Comic Sans MS"/>
                <a:sym typeface="Comic Sans MS"/>
              </a:rPr>
              <a:t>İçe kapanık,</a:t>
            </a:r>
            <a:endParaRPr/>
          </a:p>
          <a:p>
            <a:pPr marL="0" marR="0" lvl="0" indent="-308610" algn="l" rtl="0">
              <a:lnSpc>
                <a:spcPct val="130000"/>
              </a:lnSpc>
              <a:spcBef>
                <a:spcPts val="0"/>
              </a:spcBef>
              <a:spcAft>
                <a:spcPts val="0"/>
              </a:spcAft>
              <a:buClr>
                <a:srgbClr val="FF9900"/>
              </a:buClr>
              <a:buSzPts val="4860"/>
              <a:buFont typeface="Arial"/>
              <a:buChar char="●"/>
            </a:pPr>
            <a:r>
              <a:rPr lang="en-US" sz="3600" b="1" i="1" u="none">
                <a:solidFill>
                  <a:srgbClr val="F87497"/>
                </a:solidFill>
                <a:latin typeface="Comic Sans MS"/>
                <a:ea typeface="Comic Sans MS"/>
                <a:cs typeface="Comic Sans MS"/>
                <a:sym typeface="Comic Sans MS"/>
              </a:rPr>
              <a:t>Kendine güveni olmayan,</a:t>
            </a:r>
            <a:endParaRPr/>
          </a:p>
          <a:p>
            <a:pPr marL="0" marR="0" lvl="0" indent="-308610" algn="l" rtl="0">
              <a:lnSpc>
                <a:spcPct val="130000"/>
              </a:lnSpc>
              <a:spcBef>
                <a:spcPts val="0"/>
              </a:spcBef>
              <a:spcAft>
                <a:spcPts val="0"/>
              </a:spcAft>
              <a:buClr>
                <a:srgbClr val="FF9900"/>
              </a:buClr>
              <a:buSzPts val="4860"/>
              <a:buFont typeface="Arial"/>
              <a:buChar char="●"/>
            </a:pPr>
            <a:r>
              <a:rPr lang="en-US" sz="3600" b="1" i="1" u="none">
                <a:solidFill>
                  <a:srgbClr val="F87497"/>
                </a:solidFill>
                <a:latin typeface="Comic Sans MS"/>
                <a:ea typeface="Comic Sans MS"/>
                <a:cs typeface="Comic Sans MS"/>
                <a:sym typeface="Comic Sans MS"/>
              </a:rPr>
              <a:t>Çekingen,</a:t>
            </a:r>
            <a:endParaRPr/>
          </a:p>
          <a:p>
            <a:pPr marL="0" marR="0" lvl="0" indent="-308610" algn="l" rtl="0">
              <a:lnSpc>
                <a:spcPct val="130000"/>
              </a:lnSpc>
              <a:spcBef>
                <a:spcPts val="0"/>
              </a:spcBef>
              <a:spcAft>
                <a:spcPts val="0"/>
              </a:spcAft>
              <a:buClr>
                <a:srgbClr val="FF9900"/>
              </a:buClr>
              <a:buSzPts val="4860"/>
              <a:buFont typeface="Arial"/>
              <a:buChar char="●"/>
            </a:pPr>
            <a:r>
              <a:rPr lang="en-US" sz="3600" b="1" i="1" u="none">
                <a:solidFill>
                  <a:srgbClr val="F87497"/>
                </a:solidFill>
                <a:latin typeface="Comic Sans MS"/>
                <a:ea typeface="Comic Sans MS"/>
                <a:cs typeface="Comic Sans MS"/>
                <a:sym typeface="Comic Sans MS"/>
              </a:rPr>
              <a:t>Hata yapmaktan korkan,hatalarını kabul etmeyen,</a:t>
            </a:r>
            <a:endParaRPr/>
          </a:p>
          <a:p>
            <a:pPr marL="0" marR="0" lvl="0" indent="-308610" algn="l" rtl="0">
              <a:lnSpc>
                <a:spcPct val="130000"/>
              </a:lnSpc>
              <a:spcBef>
                <a:spcPts val="0"/>
              </a:spcBef>
              <a:spcAft>
                <a:spcPts val="0"/>
              </a:spcAft>
              <a:buClr>
                <a:srgbClr val="FF9900"/>
              </a:buClr>
              <a:buSzPts val="4860"/>
              <a:buFont typeface="Arial"/>
              <a:buChar char="●"/>
            </a:pPr>
            <a:r>
              <a:rPr lang="en-US" sz="3600" b="1" i="1" u="none">
                <a:solidFill>
                  <a:srgbClr val="F87497"/>
                </a:solidFill>
                <a:latin typeface="Comic Sans MS"/>
                <a:ea typeface="Comic Sans MS"/>
                <a:cs typeface="Comic Sans MS"/>
                <a:sym typeface="Comic Sans MS"/>
              </a:rPr>
              <a:t>İleriki yaşlarda karşılaştığı sorunları çözmekten aciz,</a:t>
            </a:r>
            <a:endParaRPr/>
          </a:p>
          <a:p>
            <a:pPr marL="0" marR="0" lvl="0" indent="0" algn="l" rtl="0">
              <a:lnSpc>
                <a:spcPct val="130000"/>
              </a:lnSpc>
              <a:spcBef>
                <a:spcPts val="0"/>
              </a:spcBef>
              <a:spcAft>
                <a:spcPts val="0"/>
              </a:spcAft>
              <a:buClr>
                <a:schemeClr val="lt1"/>
              </a:buClr>
              <a:buSzPts val="3600"/>
              <a:buFont typeface="Arial"/>
              <a:buNone/>
            </a:pPr>
            <a:endParaRPr sz="3600" b="1" i="1" u="none">
              <a:solidFill>
                <a:srgbClr val="F87497"/>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3600" b="1" i="1" u="none">
              <a:solidFill>
                <a:srgbClr val="F87497"/>
              </a:solidFill>
              <a:latin typeface="Comic Sans MS"/>
              <a:ea typeface="Comic Sans MS"/>
              <a:cs typeface="Comic Sans MS"/>
              <a:sym typeface="Comic Sans MS"/>
            </a:endParaRPr>
          </a:p>
        </p:txBody>
      </p:sp>
      <p:pic>
        <p:nvPicPr>
          <p:cNvPr id="257" name="Google Shape;257;p31" descr="j0404637[1]"/>
          <p:cNvPicPr preferRelativeResize="0"/>
          <p:nvPr/>
        </p:nvPicPr>
        <p:blipFill rotWithShape="1">
          <a:blip r:embed="rId3">
            <a:alphaModFix/>
          </a:blip>
          <a:srcRect/>
          <a:stretch/>
        </p:blipFill>
        <p:spPr>
          <a:xfrm>
            <a:off x="7019925" y="1773237"/>
            <a:ext cx="647700" cy="187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2"/>
          <p:cNvSpPr txBox="1"/>
          <p:nvPr/>
        </p:nvSpPr>
        <p:spPr>
          <a:xfrm>
            <a:off x="914400" y="-171450"/>
            <a:ext cx="7689850" cy="789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200" b="1" i="1" u="none">
              <a:solidFill>
                <a:srgbClr val="F87497"/>
              </a:solidFill>
              <a:latin typeface="Comic Sans MS"/>
              <a:ea typeface="Comic Sans MS"/>
              <a:cs typeface="Comic Sans MS"/>
              <a:sym typeface="Comic Sans MS"/>
            </a:endParaRPr>
          </a:p>
          <a:p>
            <a:pPr marL="0" marR="0" lvl="0" indent="-254000" algn="l" rtl="0">
              <a:lnSpc>
                <a:spcPct val="100000"/>
              </a:lnSpc>
              <a:spcBef>
                <a:spcPts val="1600"/>
              </a:spcBef>
              <a:spcAft>
                <a:spcPts val="0"/>
              </a:spcAft>
              <a:buClr>
                <a:srgbClr val="FF9900"/>
              </a:buClr>
              <a:buSzPts val="4000"/>
              <a:buFont typeface="Arial"/>
              <a:buChar char="●"/>
            </a:pPr>
            <a:r>
              <a:rPr lang="en-US" sz="3200" b="1" i="1" u="none">
                <a:solidFill>
                  <a:srgbClr val="F87497"/>
                </a:solidFill>
                <a:latin typeface="Comic Sans MS"/>
                <a:ea typeface="Comic Sans MS"/>
                <a:cs typeface="Comic Sans MS"/>
                <a:sym typeface="Comic Sans MS"/>
              </a:rPr>
              <a:t>Kabul görmek için yanlış seçimler yapan,</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Sürekli eleştirildiği için aşağılık duygusuna kapılan,</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Hoşgörülü olmayan,affetmeyi bilmeyen,</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Aşırı hassas,kırılgan kolayca ağlayan,</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Mutluluğu dışarıda arayıp yanlış arkadaşlıklar kuran, kötü alışkanlıklar edinen,</a:t>
            </a:r>
            <a:endParaRPr/>
          </a:p>
          <a:p>
            <a:pPr marL="0" marR="0" lvl="0" indent="0" algn="l" rtl="0">
              <a:lnSpc>
                <a:spcPct val="100000"/>
              </a:lnSpc>
              <a:spcBef>
                <a:spcPts val="0"/>
              </a:spcBef>
              <a:spcAft>
                <a:spcPts val="0"/>
              </a:spcAft>
              <a:buNone/>
            </a:pPr>
            <a:endParaRPr sz="3200" b="1" i="1" u="none">
              <a:solidFill>
                <a:srgbClr val="F87497"/>
              </a:solidFill>
              <a:latin typeface="Comic Sans MS"/>
              <a:ea typeface="Comic Sans MS"/>
              <a:cs typeface="Comic Sans MS"/>
              <a:sym typeface="Comic Sans MS"/>
            </a:endParaRPr>
          </a:p>
        </p:txBody>
      </p:sp>
      <p:pic>
        <p:nvPicPr>
          <p:cNvPr id="263" name="Google Shape;263;p32" descr="ağlayan çocuk"/>
          <p:cNvPicPr preferRelativeResize="0"/>
          <p:nvPr/>
        </p:nvPicPr>
        <p:blipFill rotWithShape="1">
          <a:blip r:embed="rId3">
            <a:alphaModFix/>
          </a:blip>
          <a:srcRect/>
          <a:stretch/>
        </p:blipFill>
        <p:spPr>
          <a:xfrm>
            <a:off x="7164387" y="3284537"/>
            <a:ext cx="1728787" cy="223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269" name="Google Shape;269;p33"/>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Kolay etki altında kalan,</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Kendi başına karar veremeyen,dışardan birinin onu yönlendirmesini bekleyen</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Yeniliklere açık olmayan,yeni şeyler üretmeyen</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Kendi duygu ve düşüncelerini ifade edemeyen</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 Yardım duygusundan uzak, isyankar, inatçı, hırçın bir kişilik yapısına sahip olacaktır.</a:t>
            </a:r>
            <a:endParaRPr/>
          </a:p>
          <a:p>
            <a:pPr marL="342900" lvl="0" indent="-139700" algn="l" rtl="0">
              <a:lnSpc>
                <a:spcPct val="90000"/>
              </a:lnSpc>
              <a:spcBef>
                <a:spcPts val="640"/>
              </a:spcBef>
              <a:spcAft>
                <a:spcPts val="0"/>
              </a:spcAft>
              <a:buClr>
                <a:schemeClr val="lt2"/>
              </a:buClr>
              <a:buSzPts val="3200"/>
              <a:buFont typeface="Arial"/>
              <a:buNone/>
            </a:pPr>
            <a:endParaRPr sz="3200" b="1" i="1" u="none">
              <a:solidFill>
                <a:srgbClr val="F87497"/>
              </a:solidFill>
              <a:latin typeface="Comic Sans MS"/>
              <a:ea typeface="Comic Sans MS"/>
              <a:cs typeface="Comic Sans MS"/>
              <a:sym typeface="Comic Sans MS"/>
            </a:endParaRPr>
          </a:p>
          <a:p>
            <a:pPr marL="342900" lvl="0" indent="-139700" algn="l" rtl="0">
              <a:spcBef>
                <a:spcPts val="640"/>
              </a:spcBef>
              <a:spcAft>
                <a:spcPts val="0"/>
              </a:spcAft>
              <a:buSzPts val="3200"/>
              <a:buFont typeface="Arial"/>
              <a:buNone/>
            </a:pPr>
            <a:endParaRPr sz="3200" b="1" i="1" u="none">
              <a:solidFill>
                <a:srgbClr val="F87497"/>
              </a:solidFill>
              <a:latin typeface="Comic Sans MS"/>
              <a:ea typeface="Comic Sans MS"/>
              <a:cs typeface="Comic Sans MS"/>
              <a:sym typeface="Comic Sans MS"/>
            </a:endParaRPr>
          </a:p>
        </p:txBody>
      </p:sp>
      <p:pic>
        <p:nvPicPr>
          <p:cNvPr id="270" name="Google Shape;270;p33" descr="child1"/>
          <p:cNvPicPr preferRelativeResize="0"/>
          <p:nvPr/>
        </p:nvPicPr>
        <p:blipFill rotWithShape="1">
          <a:blip r:embed="rId3">
            <a:alphaModFix/>
          </a:blip>
          <a:srcRect/>
          <a:stretch/>
        </p:blipFill>
        <p:spPr>
          <a:xfrm>
            <a:off x="7356475" y="188912"/>
            <a:ext cx="1608137" cy="2232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276" name="Google Shape;276;p34"/>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Comic Sans MS"/>
              <a:buNone/>
            </a:pPr>
            <a:r>
              <a:rPr lang="en-US" sz="3200" b="1" i="1" u="none">
                <a:solidFill>
                  <a:srgbClr val="FFFF66"/>
                </a:solidFill>
                <a:latin typeface="Comic Sans MS"/>
                <a:ea typeface="Comic Sans MS"/>
                <a:cs typeface="Comic Sans MS"/>
                <a:sym typeface="Comic Sans MS"/>
              </a:rPr>
              <a:t>Çoğu kez çocuk kendisinden bekleneni ailesine veremez. Çocuğun bir yandan içinden gelen doğal çocukluk eğilimleri ve diğer yandan bunlara zıt aile kalıpları varsa çocuk arada sıkışıp kalır ve kendi iç dengesini yitirir.</a:t>
            </a:r>
            <a:endParaRPr/>
          </a:p>
          <a:p>
            <a:pPr marL="342900" lvl="0" indent="-342900" algn="l" rtl="0">
              <a:lnSpc>
                <a:spcPct val="100000"/>
              </a:lnSpc>
              <a:spcBef>
                <a:spcPts val="640"/>
              </a:spcBef>
              <a:spcAft>
                <a:spcPts val="0"/>
              </a:spcAft>
              <a:buSzPts val="3200"/>
              <a:buFont typeface="Arial"/>
              <a:buNone/>
            </a:pPr>
            <a:endParaRPr sz="3200" b="1" i="1" u="none">
              <a:solidFill>
                <a:srgbClr val="FFFF66"/>
              </a:solidFill>
              <a:latin typeface="Comic Sans MS"/>
              <a:ea typeface="Comic Sans MS"/>
              <a:cs typeface="Comic Sans MS"/>
              <a:sym typeface="Comic Sans MS"/>
            </a:endParaRPr>
          </a:p>
          <a:p>
            <a:pPr marL="342900" lvl="0" indent="-342900" algn="l" rtl="0">
              <a:lnSpc>
                <a:spcPct val="100000"/>
              </a:lnSpc>
              <a:spcBef>
                <a:spcPts val="640"/>
              </a:spcBef>
              <a:spcAft>
                <a:spcPts val="0"/>
              </a:spcAft>
              <a:buSzPts val="3200"/>
              <a:buFont typeface="Comic Sans MS"/>
              <a:buNone/>
            </a:pPr>
            <a:r>
              <a:rPr lang="en-US" sz="3200" b="1" i="1" u="none">
                <a:solidFill>
                  <a:srgbClr val="FFFF66"/>
                </a:solidFill>
                <a:latin typeface="Comic Sans MS"/>
                <a:ea typeface="Comic Sans MS"/>
                <a:cs typeface="Comic Sans MS"/>
                <a:sym typeface="Comic Sans MS"/>
              </a:rPr>
              <a:t>Sürekli kusurları arandığı için streslidir ve stresli iken hata yapma olasılığı artar.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400"/>
              <a:buFont typeface="Comic Sans MS"/>
              <a:buNone/>
            </a:pPr>
            <a:r>
              <a:rPr lang="en-US" sz="4400" b="1" i="1" u="none">
                <a:solidFill>
                  <a:srgbClr val="F87497"/>
                </a:solidFill>
                <a:latin typeface="Comic Sans MS"/>
                <a:ea typeface="Comic Sans MS"/>
                <a:cs typeface="Comic Sans MS"/>
                <a:sym typeface="Comic Sans MS"/>
              </a:rPr>
              <a:t>İLGİSİZ - KAYITSIZ AİLE</a:t>
            </a:r>
            <a:endParaRPr/>
          </a:p>
        </p:txBody>
      </p:sp>
      <p:pic>
        <p:nvPicPr>
          <p:cNvPr id="282" name="Google Shape;282;p35" descr="j0396764[1]"/>
          <p:cNvPicPr preferRelativeResize="0">
            <a:picLocks noGrp="1"/>
          </p:cNvPicPr>
          <p:nvPr>
            <p:ph type="body" idx="1"/>
          </p:nvPr>
        </p:nvPicPr>
        <p:blipFill rotWithShape="1">
          <a:blip r:embed="rId3">
            <a:alphaModFix/>
          </a:blip>
          <a:srcRect/>
          <a:stretch/>
        </p:blipFill>
        <p:spPr>
          <a:xfrm>
            <a:off x="1893887" y="1771650"/>
            <a:ext cx="1165225" cy="1827212"/>
          </a:xfrm>
          <a:prstGeom prst="rect">
            <a:avLst/>
          </a:prstGeom>
          <a:noFill/>
          <a:ln>
            <a:noFill/>
          </a:ln>
        </p:spPr>
      </p:pic>
      <p:pic>
        <p:nvPicPr>
          <p:cNvPr id="283" name="Google Shape;283;p35" descr="j0396656[1]"/>
          <p:cNvPicPr preferRelativeResize="0">
            <a:picLocks noGrp="1"/>
          </p:cNvPicPr>
          <p:nvPr>
            <p:ph type="body" idx="2"/>
          </p:nvPr>
        </p:nvPicPr>
        <p:blipFill rotWithShape="1">
          <a:blip r:embed="rId4">
            <a:alphaModFix/>
          </a:blip>
          <a:srcRect/>
          <a:stretch/>
        </p:blipFill>
        <p:spPr>
          <a:xfrm>
            <a:off x="6156325" y="1989137"/>
            <a:ext cx="1830387" cy="1493837"/>
          </a:xfrm>
          <a:prstGeom prst="rect">
            <a:avLst/>
          </a:prstGeom>
          <a:noFill/>
          <a:ln>
            <a:noFill/>
          </a:ln>
        </p:spPr>
      </p:pic>
      <p:pic>
        <p:nvPicPr>
          <p:cNvPr id="284" name="Google Shape;284;p35" descr="j0397424[1]"/>
          <p:cNvPicPr preferRelativeResize="0">
            <a:picLocks noGrp="1"/>
          </p:cNvPicPr>
          <p:nvPr>
            <p:ph type="body" idx="3"/>
          </p:nvPr>
        </p:nvPicPr>
        <p:blipFill rotWithShape="1">
          <a:blip r:embed="rId5">
            <a:alphaModFix/>
          </a:blip>
          <a:srcRect/>
          <a:stretch/>
        </p:blipFill>
        <p:spPr>
          <a:xfrm>
            <a:off x="1763712" y="4095750"/>
            <a:ext cx="1423987" cy="1827212"/>
          </a:xfrm>
          <a:prstGeom prst="rect">
            <a:avLst/>
          </a:prstGeom>
          <a:noFill/>
          <a:ln>
            <a:noFill/>
          </a:ln>
        </p:spPr>
      </p:pic>
      <p:pic>
        <p:nvPicPr>
          <p:cNvPr id="285" name="Google Shape;285;p35" descr="j0406126[1]"/>
          <p:cNvPicPr preferRelativeResize="0">
            <a:picLocks noGrp="1"/>
          </p:cNvPicPr>
          <p:nvPr>
            <p:ph type="body" idx="4"/>
          </p:nvPr>
        </p:nvPicPr>
        <p:blipFill rotWithShape="1">
          <a:blip r:embed="rId6">
            <a:alphaModFix/>
          </a:blip>
          <a:srcRect/>
          <a:stretch/>
        </p:blipFill>
        <p:spPr>
          <a:xfrm>
            <a:off x="3492500" y="2565400"/>
            <a:ext cx="1841500" cy="1793875"/>
          </a:xfrm>
          <a:prstGeom prst="rect">
            <a:avLst/>
          </a:prstGeom>
          <a:noFill/>
          <a:ln>
            <a:noFill/>
          </a:ln>
        </p:spPr>
      </p:pic>
      <p:pic>
        <p:nvPicPr>
          <p:cNvPr id="286" name="Google Shape;286;p35" descr="j0410257[1]"/>
          <p:cNvPicPr preferRelativeResize="0"/>
          <p:nvPr/>
        </p:nvPicPr>
        <p:blipFill rotWithShape="1">
          <a:blip r:embed="rId7">
            <a:alphaModFix/>
          </a:blip>
          <a:srcRect/>
          <a:stretch/>
        </p:blipFill>
        <p:spPr>
          <a:xfrm>
            <a:off x="6300787" y="4221162"/>
            <a:ext cx="1390650" cy="1844675"/>
          </a:xfrm>
          <a:prstGeom prst="rect">
            <a:avLst/>
          </a:prstGeom>
          <a:noFill/>
          <a:ln>
            <a:noFill/>
          </a:ln>
        </p:spPr>
      </p:pic>
      <p:pic>
        <p:nvPicPr>
          <p:cNvPr id="287" name="Google Shape;287;p35" descr="j0404427[1]"/>
          <p:cNvPicPr preferRelativeResize="0"/>
          <p:nvPr/>
        </p:nvPicPr>
        <p:blipFill rotWithShape="1">
          <a:blip r:embed="rId8">
            <a:alphaModFix/>
          </a:blip>
          <a:srcRect/>
          <a:stretch/>
        </p:blipFill>
        <p:spPr>
          <a:xfrm>
            <a:off x="3851275" y="4581525"/>
            <a:ext cx="1825625" cy="1679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p:nvPr/>
        </p:nvSpPr>
        <p:spPr>
          <a:xfrm>
            <a:off x="539750" y="188912"/>
            <a:ext cx="8353425" cy="6348412"/>
          </a:xfrm>
          <a:prstGeom prst="rect">
            <a:avLst/>
          </a:prstGeom>
          <a:noFill/>
          <a:ln>
            <a:noFill/>
          </a:ln>
        </p:spPr>
        <p:txBody>
          <a:bodyPr spcFirstLastPara="1" wrap="square" lIns="91425" tIns="45700" rIns="91425" bIns="45700" anchor="t" anchorCtr="0">
            <a:noAutofit/>
          </a:bodyPr>
          <a:lstStyle/>
          <a:p>
            <a:pPr marL="0" marR="0" lvl="0" indent="-223520" algn="ctr" rtl="0">
              <a:lnSpc>
                <a:spcPct val="130000"/>
              </a:lnSpc>
              <a:spcBef>
                <a:spcPts val="0"/>
              </a:spcBef>
              <a:spcAft>
                <a:spcPts val="0"/>
              </a:spcAft>
              <a:buClr>
                <a:srgbClr val="FF9900"/>
              </a:buClr>
              <a:buSzPts val="3520"/>
              <a:buFont typeface="Arial"/>
              <a:buChar char="●"/>
            </a:pPr>
            <a:r>
              <a:rPr lang="en-US" sz="3200" b="1" i="1" u="none">
                <a:solidFill>
                  <a:srgbClr val="F87497"/>
                </a:solidFill>
                <a:latin typeface="Comic Sans MS"/>
                <a:ea typeface="Comic Sans MS"/>
                <a:cs typeface="Comic Sans MS"/>
                <a:sym typeface="Comic Sans MS"/>
              </a:rPr>
              <a:t>Genelde anne – baba çocuğun sorumluluğunu almaktan kaçar,</a:t>
            </a:r>
            <a:endParaRPr/>
          </a:p>
          <a:p>
            <a:pPr marL="0" marR="0" lvl="0" indent="-223520" algn="l" rtl="0">
              <a:lnSpc>
                <a:spcPct val="130000"/>
              </a:lnSpc>
              <a:spcBef>
                <a:spcPts val="0"/>
              </a:spcBef>
              <a:spcAft>
                <a:spcPts val="0"/>
              </a:spcAft>
              <a:buClr>
                <a:srgbClr val="FF9900"/>
              </a:buClr>
              <a:buSzPts val="3520"/>
              <a:buFont typeface="Comic Sans MS"/>
              <a:buChar char="•"/>
            </a:pPr>
            <a:r>
              <a:rPr lang="en-US" sz="3200" b="1" i="1" u="none">
                <a:solidFill>
                  <a:srgbClr val="F87497"/>
                </a:solidFill>
                <a:latin typeface="Comic Sans MS"/>
                <a:ea typeface="Comic Sans MS"/>
                <a:cs typeface="Comic Sans MS"/>
                <a:sym typeface="Comic Sans MS"/>
              </a:rPr>
              <a:t>Çocuğa sevgi vermez ve ilgi göstermez,</a:t>
            </a:r>
            <a:endParaRPr/>
          </a:p>
          <a:p>
            <a:pPr marL="0" marR="0" lvl="0" indent="-223520" algn="l" rtl="0">
              <a:lnSpc>
                <a:spcPct val="130000"/>
              </a:lnSpc>
              <a:spcBef>
                <a:spcPts val="0"/>
              </a:spcBef>
              <a:spcAft>
                <a:spcPts val="0"/>
              </a:spcAft>
              <a:buClr>
                <a:srgbClr val="FF9900"/>
              </a:buClr>
              <a:buSzPts val="3520"/>
              <a:buFont typeface="Comic Sans MS"/>
              <a:buChar char="•"/>
            </a:pPr>
            <a:r>
              <a:rPr lang="en-US" sz="3200" b="1" i="1" u="none">
                <a:solidFill>
                  <a:srgbClr val="F87497"/>
                </a:solidFill>
                <a:latin typeface="Comic Sans MS"/>
                <a:ea typeface="Comic Sans MS"/>
                <a:cs typeface="Comic Sans MS"/>
                <a:sym typeface="Comic Sans MS"/>
              </a:rPr>
              <a:t>Hoşgörü ile boş vermeyi birbirine karıştırır,</a:t>
            </a:r>
            <a:endParaRPr/>
          </a:p>
          <a:p>
            <a:pPr marL="0" marR="0" lvl="0" indent="-223520" algn="l" rtl="0">
              <a:lnSpc>
                <a:spcPct val="130000"/>
              </a:lnSpc>
              <a:spcBef>
                <a:spcPts val="0"/>
              </a:spcBef>
              <a:spcAft>
                <a:spcPts val="0"/>
              </a:spcAft>
              <a:buClr>
                <a:srgbClr val="FF9900"/>
              </a:buClr>
              <a:buSzPts val="3520"/>
              <a:buFont typeface="Comic Sans MS"/>
              <a:buChar char="•"/>
            </a:pPr>
            <a:r>
              <a:rPr lang="en-US" sz="3200" b="1" i="1" u="none">
                <a:solidFill>
                  <a:srgbClr val="F87497"/>
                </a:solidFill>
                <a:latin typeface="Comic Sans MS"/>
                <a:ea typeface="Comic Sans MS"/>
                <a:cs typeface="Comic Sans MS"/>
                <a:sym typeface="Comic Sans MS"/>
              </a:rPr>
              <a:t>Çocuk istekte bulunmadıkça ya da sorun çıkarmadıkça problem olmadığını düşünür,</a:t>
            </a:r>
            <a:endParaRPr/>
          </a:p>
          <a:p>
            <a:pPr marL="0" marR="0" lvl="0" indent="-223520" algn="l" rtl="0">
              <a:lnSpc>
                <a:spcPct val="130000"/>
              </a:lnSpc>
              <a:spcBef>
                <a:spcPts val="0"/>
              </a:spcBef>
              <a:spcAft>
                <a:spcPts val="0"/>
              </a:spcAft>
              <a:buClr>
                <a:srgbClr val="FF9900"/>
              </a:buClr>
              <a:buSzPts val="3520"/>
              <a:buFont typeface="Comic Sans MS"/>
              <a:buChar char="•"/>
            </a:pPr>
            <a:r>
              <a:rPr lang="en-US" sz="3200" b="1" i="1" u="none">
                <a:solidFill>
                  <a:srgbClr val="F87497"/>
                </a:solidFill>
                <a:latin typeface="Comic Sans MS"/>
                <a:ea typeface="Comic Sans MS"/>
                <a:cs typeface="Comic Sans MS"/>
                <a:sym typeface="Comic Sans MS"/>
              </a:rPr>
              <a:t>Ailenin çocuğu anlama gibi bir kaygısı olmadığı için anne baba aşırı rahattır</a:t>
            </a:r>
            <a:r>
              <a:rPr lang="en-US" sz="2800" b="1" i="1" u="none">
                <a:solidFill>
                  <a:srgbClr val="F87497"/>
                </a:solidFill>
                <a:latin typeface="Comic Sans MS"/>
                <a:ea typeface="Comic Sans MS"/>
                <a:cs typeface="Comic Sans MS"/>
                <a:sym typeface="Comic Sans MS"/>
              </a:rPr>
              <a:t>,</a:t>
            </a:r>
            <a:endParaRPr/>
          </a:p>
          <a:p>
            <a:pPr marL="0" marR="0" lvl="0" indent="0" algn="l" rtl="0">
              <a:lnSpc>
                <a:spcPct val="100000"/>
              </a:lnSpc>
              <a:spcBef>
                <a:spcPts val="0"/>
              </a:spcBef>
              <a:spcAft>
                <a:spcPts val="0"/>
              </a:spcAft>
              <a:buNone/>
            </a:pPr>
            <a:endParaRPr sz="2800" b="1" i="1" u="none">
              <a:solidFill>
                <a:srgbClr val="F87497"/>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2800"/>
              <a:buFont typeface="Arial"/>
              <a:buNone/>
            </a:pPr>
            <a:r>
              <a:rPr lang="en-US" sz="2800" b="0" i="0" u="none">
                <a:solidFill>
                  <a:schemeClr val="lt2"/>
                </a:solidFill>
                <a:latin typeface="Arial"/>
                <a:ea typeface="Arial"/>
                <a:cs typeface="Arial"/>
                <a:sym typeface="Arial"/>
              </a:rPr>
              <a:t/>
            </a:r>
            <a:br>
              <a:rPr lang="en-US" sz="2800" b="0" i="0" u="none">
                <a:solidFill>
                  <a:schemeClr val="lt2"/>
                </a:solidFill>
                <a:latin typeface="Arial"/>
                <a:ea typeface="Arial"/>
                <a:cs typeface="Arial"/>
                <a:sym typeface="Arial"/>
              </a:rPr>
            </a:br>
            <a:r>
              <a:rPr lang="en-US" sz="2800" b="0" i="0" u="none">
                <a:solidFill>
                  <a:schemeClr val="lt2"/>
                </a:solidFill>
                <a:latin typeface="Arial"/>
                <a:ea typeface="Arial"/>
                <a:cs typeface="Arial"/>
                <a:sym typeface="Arial"/>
              </a:rPr>
              <a:t/>
            </a:r>
            <a:br>
              <a:rPr lang="en-US" sz="2800" b="0" i="0" u="none">
                <a:solidFill>
                  <a:schemeClr val="lt2"/>
                </a:solidFill>
                <a:latin typeface="Arial"/>
                <a:ea typeface="Arial"/>
                <a:cs typeface="Arial"/>
                <a:sym typeface="Arial"/>
              </a:rPr>
            </a:br>
            <a:r>
              <a:rPr lang="en-US" sz="2800" b="0" i="0" u="none">
                <a:solidFill>
                  <a:schemeClr val="lt2"/>
                </a:solidFill>
                <a:latin typeface="Arial"/>
                <a:ea typeface="Arial"/>
                <a:cs typeface="Arial"/>
                <a:sym typeface="Arial"/>
              </a:rPr>
              <a:t/>
            </a:r>
            <a:br>
              <a:rPr lang="en-US" sz="2800" b="0" i="0" u="none">
                <a:solidFill>
                  <a:schemeClr val="lt2"/>
                </a:solidFill>
                <a:latin typeface="Arial"/>
                <a:ea typeface="Arial"/>
                <a:cs typeface="Arial"/>
                <a:sym typeface="Arial"/>
              </a:rPr>
            </a:br>
            <a:r>
              <a:rPr lang="en-US" sz="2800" b="1" i="1" u="none">
                <a:solidFill>
                  <a:srgbClr val="F87497"/>
                </a:solidFill>
                <a:latin typeface="Comic Sans MS"/>
                <a:ea typeface="Comic Sans MS"/>
                <a:cs typeface="Comic Sans MS"/>
                <a:sym typeface="Comic Sans MS"/>
              </a:rPr>
              <a:t>Değişim için bir başlangıç yapmanın zamanıdır.Neden bugün olmasın?Kaybedebileceğiniz hiçbir şey yok..Ama kazanacağınız çok şey var. ÇOCUKLARIMIZ….</a:t>
            </a:r>
            <a:endParaRPr/>
          </a:p>
        </p:txBody>
      </p:sp>
      <p:sp>
        <p:nvSpPr>
          <p:cNvPr id="172" name="Google Shape;172;p19"/>
          <p:cNvSpPr txBox="1">
            <a:spLocks noGrp="1"/>
          </p:cNvSpPr>
          <p:nvPr>
            <p:ph type="body" idx="1"/>
          </p:nvPr>
        </p:nvSpPr>
        <p:spPr>
          <a:xfrm>
            <a:off x="457200" y="2420937"/>
            <a:ext cx="8229600" cy="44370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Arial"/>
              <a:buNone/>
            </a:pPr>
            <a:r>
              <a:rPr lang="en-US" sz="3200" b="0" i="0" u="none">
                <a:solidFill>
                  <a:schemeClr val="lt1"/>
                </a:solidFill>
                <a:latin typeface="Arial"/>
                <a:ea typeface="Arial"/>
                <a:cs typeface="Arial"/>
                <a:sym typeface="Arial"/>
              </a:rPr>
              <a:t>.</a:t>
            </a:r>
            <a:endParaRPr/>
          </a:p>
        </p:txBody>
      </p:sp>
      <p:pic>
        <p:nvPicPr>
          <p:cNvPr id="173" name="Google Shape;173;p19" descr="j0386389[1]"/>
          <p:cNvPicPr preferRelativeResize="0"/>
          <p:nvPr/>
        </p:nvPicPr>
        <p:blipFill rotWithShape="1">
          <a:blip r:embed="rId3">
            <a:alphaModFix/>
          </a:blip>
          <a:srcRect/>
          <a:stretch/>
        </p:blipFill>
        <p:spPr>
          <a:xfrm>
            <a:off x="1692275" y="2708275"/>
            <a:ext cx="5688012" cy="3889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298" name="Google Shape;298;p37"/>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3200"/>
              <a:buFont typeface="Comic Sans MS"/>
              <a:buChar char="•"/>
            </a:pPr>
            <a:r>
              <a:rPr lang="tr-TR" sz="3200" b="1" i="1" u="none" dirty="0" smtClean="0">
                <a:solidFill>
                  <a:srgbClr val="F87497"/>
                </a:solidFill>
                <a:latin typeface="Comic Sans MS"/>
                <a:ea typeface="Comic Sans MS"/>
                <a:cs typeface="Comic Sans MS"/>
                <a:sym typeface="Comic Sans MS"/>
              </a:rPr>
              <a:t>Çocuk fiziksel ve duygusal yalnızlığa itilir.Çocuğun hareketleri görmezden gelinerek dışlanması söz konusudur.</a:t>
            </a:r>
            <a:endParaRPr lang="tr-TR" dirty="0" smtClean="0"/>
          </a:p>
          <a:p>
            <a:pPr marL="342900" lvl="0" indent="-342900" algn="l" rtl="0">
              <a:lnSpc>
                <a:spcPct val="100000"/>
              </a:lnSpc>
              <a:spcBef>
                <a:spcPts val="640"/>
              </a:spcBef>
              <a:spcAft>
                <a:spcPts val="0"/>
              </a:spcAft>
              <a:buClr>
                <a:schemeClr val="lt2"/>
              </a:buClr>
              <a:buSzPts val="3200"/>
              <a:buFont typeface="Comic Sans MS"/>
              <a:buChar char="•"/>
            </a:pPr>
            <a:r>
              <a:rPr lang="tr-TR" sz="3200" b="1" i="1" u="none" dirty="0" smtClean="0">
                <a:solidFill>
                  <a:srgbClr val="F87497"/>
                </a:solidFill>
                <a:latin typeface="Comic Sans MS"/>
                <a:ea typeface="Comic Sans MS"/>
                <a:cs typeface="Comic Sans MS"/>
                <a:sym typeface="Comic Sans MS"/>
              </a:rPr>
              <a:t>Anne baba çocuk iletişimi kopuktur.</a:t>
            </a:r>
            <a:endParaRPr lang="tr-TR" dirty="0" smtClean="0"/>
          </a:p>
          <a:p>
            <a:pPr marL="342900" lvl="0" indent="-342900" algn="l" rtl="0">
              <a:lnSpc>
                <a:spcPct val="100000"/>
              </a:lnSpc>
              <a:spcBef>
                <a:spcPts val="640"/>
              </a:spcBef>
              <a:spcAft>
                <a:spcPts val="0"/>
              </a:spcAft>
              <a:buClr>
                <a:schemeClr val="lt2"/>
              </a:buClr>
              <a:buSzPts val="3200"/>
              <a:buFont typeface="Comic Sans MS"/>
              <a:buChar char="•"/>
            </a:pPr>
            <a:r>
              <a:rPr lang="tr-TR" sz="3200" b="1" i="1" u="none" dirty="0" smtClean="0">
                <a:solidFill>
                  <a:srgbClr val="F87497"/>
                </a:solidFill>
                <a:latin typeface="Comic Sans MS"/>
                <a:ea typeface="Comic Sans MS"/>
                <a:cs typeface="Comic Sans MS"/>
                <a:sym typeface="Comic Sans MS"/>
              </a:rPr>
              <a:t>Çocuğa karşı kayıtsız kalmanın ona ilgi ve sevgi vermemenin doğru olduğunu düşünürler.Çünkü çocuk şımarabilir, anneye babaya saygısı kalmaz.( </a:t>
            </a:r>
            <a:r>
              <a:rPr lang="tr-TR" sz="3200" b="1" i="1" u="none" dirty="0" smtClean="0">
                <a:solidFill>
                  <a:srgbClr val="FFFF66"/>
                </a:solidFill>
                <a:latin typeface="Comic Sans MS"/>
                <a:ea typeface="Comic Sans MS"/>
                <a:cs typeface="Comic Sans MS"/>
                <a:sym typeface="Comic Sans MS"/>
              </a:rPr>
              <a:t>Benim annem babamda bana böyle davranırdı zihniyeti)</a:t>
            </a:r>
            <a:endParaRPr lang="tr-TR" dirty="0" smtClean="0"/>
          </a:p>
          <a:p>
            <a:pPr marL="342900" lvl="0" indent="-139700" algn="l" rtl="0">
              <a:spcBef>
                <a:spcPts val="640"/>
              </a:spcBef>
              <a:spcAft>
                <a:spcPts val="0"/>
              </a:spcAft>
              <a:buSzPts val="3200"/>
              <a:buFont typeface="Arial"/>
              <a:buNone/>
            </a:pPr>
            <a:endParaRPr sz="3200" b="1" i="1" u="none" dirty="0">
              <a:solidFill>
                <a:srgbClr val="FFFF66"/>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p:nvPr/>
        </p:nvSpPr>
        <p:spPr>
          <a:xfrm>
            <a:off x="250825" y="549275"/>
            <a:ext cx="8642350" cy="54562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 </a:t>
            </a:r>
            <a:r>
              <a:rPr lang="en-US" sz="3200" b="1" i="1" u="none">
                <a:solidFill>
                  <a:srgbClr val="F87497"/>
                </a:solidFill>
                <a:latin typeface="Comic Sans MS"/>
                <a:ea typeface="Comic Sans MS"/>
                <a:cs typeface="Comic Sans MS"/>
                <a:sym typeface="Comic Sans MS"/>
              </a:rPr>
              <a:t>Eğer böyle davranıyorsanız çocuğunuz;</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İlgi çekmek için olumsuz davranışlar sergileyen,</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Genellikle şımarık, bencil, kavgacı,</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Olumsuz davranışlarla kendini ispatlamaya çalışan ve bu yüzden arkadaşları tarafından sevilmeyen,</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Ailesinde göremediği ilgiyi ve sevgiyi dışarıda arayan,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309" name="Google Shape;309;p39"/>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800"/>
              <a:buFont typeface="Arial"/>
              <a:buChar char="•"/>
            </a:pPr>
            <a:r>
              <a:rPr lang="en-US" sz="2800" b="1" i="1" u="none">
                <a:solidFill>
                  <a:srgbClr val="F87497"/>
                </a:solidFill>
                <a:latin typeface="Arial"/>
                <a:ea typeface="Arial"/>
                <a:cs typeface="Arial"/>
                <a:sym typeface="Arial"/>
              </a:rPr>
              <a:t>Suç işlemeye yatkın,</a:t>
            </a:r>
            <a:endParaRPr/>
          </a:p>
          <a:p>
            <a:pPr marL="342900" lvl="0" indent="-342900" algn="l" rtl="0">
              <a:lnSpc>
                <a:spcPct val="100000"/>
              </a:lnSpc>
              <a:spcBef>
                <a:spcPts val="560"/>
              </a:spcBef>
              <a:spcAft>
                <a:spcPts val="0"/>
              </a:spcAft>
              <a:buClr>
                <a:schemeClr val="lt2"/>
              </a:buClr>
              <a:buSzPts val="2800"/>
              <a:buFont typeface="Arial"/>
              <a:buChar char="•"/>
            </a:pPr>
            <a:r>
              <a:rPr lang="en-US" sz="2800" b="1" i="1" u="none">
                <a:solidFill>
                  <a:srgbClr val="F87497"/>
                </a:solidFill>
                <a:latin typeface="Arial"/>
                <a:ea typeface="Arial"/>
                <a:cs typeface="Arial"/>
                <a:sym typeface="Arial"/>
              </a:rPr>
              <a:t>Özellikle gençlik yıllarında anne babadan uzaklaşan bir birey olacaktır. </a:t>
            </a:r>
            <a:endParaRPr/>
          </a:p>
          <a:p>
            <a:pPr marL="342900" lvl="0" indent="-165100" algn="l" rtl="0">
              <a:lnSpc>
                <a:spcPct val="100000"/>
              </a:lnSpc>
              <a:spcBef>
                <a:spcPts val="560"/>
              </a:spcBef>
              <a:spcAft>
                <a:spcPts val="0"/>
              </a:spcAft>
              <a:buClr>
                <a:schemeClr val="lt2"/>
              </a:buClr>
              <a:buSzPts val="2800"/>
              <a:buFont typeface="Arial"/>
              <a:buNone/>
            </a:pPr>
            <a:endParaRPr sz="2800" b="1" i="1" u="none">
              <a:solidFill>
                <a:srgbClr val="F87497"/>
              </a:solidFill>
              <a:latin typeface="Arial"/>
              <a:ea typeface="Arial"/>
              <a:cs typeface="Arial"/>
              <a:sym typeface="Arial"/>
            </a:endParaRPr>
          </a:p>
          <a:p>
            <a:pPr marL="342900" lvl="0" indent="-165100" algn="l" rtl="0">
              <a:spcBef>
                <a:spcPts val="560"/>
              </a:spcBef>
              <a:spcAft>
                <a:spcPts val="0"/>
              </a:spcAft>
              <a:buSzPts val="2800"/>
              <a:buFont typeface="Arial"/>
              <a:buNone/>
            </a:pPr>
            <a:endParaRPr sz="2800" b="1" i="1" u="none">
              <a:solidFill>
                <a:srgbClr val="F87497"/>
              </a:solidFill>
              <a:latin typeface="Arial"/>
              <a:ea typeface="Arial"/>
              <a:cs typeface="Arial"/>
              <a:sym typeface="Arial"/>
            </a:endParaRPr>
          </a:p>
        </p:txBody>
      </p:sp>
      <p:pic>
        <p:nvPicPr>
          <p:cNvPr id="310" name="Google Shape;310;p39"/>
          <p:cNvPicPr preferRelativeResize="0">
            <a:picLocks noGrp="1"/>
          </p:cNvPicPr>
          <p:nvPr>
            <p:ph type="body" idx="1"/>
          </p:nvPr>
        </p:nvPicPr>
        <p:blipFill rotWithShape="1">
          <a:blip r:embed="rId3">
            <a:alphaModFix/>
          </a:blip>
          <a:srcRect/>
          <a:stretch/>
        </p:blipFill>
        <p:spPr>
          <a:xfrm>
            <a:off x="4838700" y="2632075"/>
            <a:ext cx="3657600" cy="2432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Arial"/>
              <a:buNone/>
            </a:pPr>
            <a:r>
              <a:rPr lang="en-US" sz="4000" b="1" i="1" u="none">
                <a:solidFill>
                  <a:srgbClr val="F87497"/>
                </a:solidFill>
                <a:latin typeface="Arial"/>
                <a:ea typeface="Arial"/>
                <a:cs typeface="Arial"/>
                <a:sym typeface="Arial"/>
              </a:rPr>
              <a:t>AŞIRI KORUYUCU AİLE</a:t>
            </a:r>
            <a:br>
              <a:rPr lang="en-US" sz="4000" b="1" i="1" u="none">
                <a:solidFill>
                  <a:srgbClr val="F87497"/>
                </a:solidFill>
                <a:latin typeface="Arial"/>
                <a:ea typeface="Arial"/>
                <a:cs typeface="Arial"/>
                <a:sym typeface="Arial"/>
              </a:rPr>
            </a:br>
            <a:endParaRPr/>
          </a:p>
        </p:txBody>
      </p:sp>
      <p:pic>
        <p:nvPicPr>
          <p:cNvPr id="316" name="Google Shape;316;p40" descr="j0355385[1]"/>
          <p:cNvPicPr preferRelativeResize="0">
            <a:picLocks noGrp="1"/>
          </p:cNvPicPr>
          <p:nvPr>
            <p:ph type="body" idx="1"/>
          </p:nvPr>
        </p:nvPicPr>
        <p:blipFill rotWithShape="1">
          <a:blip r:embed="rId3">
            <a:alphaModFix/>
          </a:blip>
          <a:srcRect/>
          <a:stretch/>
        </p:blipFill>
        <p:spPr>
          <a:xfrm>
            <a:off x="1790700" y="1757362"/>
            <a:ext cx="1370012" cy="1857375"/>
          </a:xfrm>
          <a:prstGeom prst="rect">
            <a:avLst/>
          </a:prstGeom>
          <a:noFill/>
          <a:ln>
            <a:noFill/>
          </a:ln>
        </p:spPr>
      </p:pic>
      <p:pic>
        <p:nvPicPr>
          <p:cNvPr id="317" name="Google Shape;317;p40" descr="j0355387[1]"/>
          <p:cNvPicPr preferRelativeResize="0">
            <a:picLocks noGrp="1"/>
          </p:cNvPicPr>
          <p:nvPr>
            <p:ph type="body" idx="2"/>
          </p:nvPr>
        </p:nvPicPr>
        <p:blipFill rotWithShape="1">
          <a:blip r:embed="rId4">
            <a:alphaModFix/>
          </a:blip>
          <a:srcRect/>
          <a:stretch/>
        </p:blipFill>
        <p:spPr>
          <a:xfrm>
            <a:off x="5961062" y="1765300"/>
            <a:ext cx="1412875" cy="1839912"/>
          </a:xfrm>
          <a:prstGeom prst="rect">
            <a:avLst/>
          </a:prstGeom>
          <a:noFill/>
          <a:ln>
            <a:noFill/>
          </a:ln>
        </p:spPr>
      </p:pic>
      <p:pic>
        <p:nvPicPr>
          <p:cNvPr id="318" name="Google Shape;318;p40" descr="j0089430[1]"/>
          <p:cNvPicPr preferRelativeResize="0">
            <a:picLocks noGrp="1"/>
          </p:cNvPicPr>
          <p:nvPr>
            <p:ph type="body" idx="3"/>
          </p:nvPr>
        </p:nvPicPr>
        <p:blipFill rotWithShape="1">
          <a:blip r:embed="rId5">
            <a:alphaModFix/>
          </a:blip>
          <a:srcRect/>
          <a:stretch/>
        </p:blipFill>
        <p:spPr>
          <a:xfrm>
            <a:off x="3851275" y="4724400"/>
            <a:ext cx="1812925" cy="1473200"/>
          </a:xfrm>
          <a:prstGeom prst="rect">
            <a:avLst/>
          </a:prstGeom>
          <a:noFill/>
          <a:ln>
            <a:noFill/>
          </a:ln>
        </p:spPr>
      </p:pic>
      <p:pic>
        <p:nvPicPr>
          <p:cNvPr id="319" name="Google Shape;319;p40"/>
          <p:cNvPicPr preferRelativeResize="0">
            <a:picLocks noGrp="1"/>
          </p:cNvPicPr>
          <p:nvPr>
            <p:ph type="body" idx="4"/>
          </p:nvPr>
        </p:nvPicPr>
        <p:blipFill rotWithShape="1">
          <a:blip r:embed="rId6">
            <a:alphaModFix/>
          </a:blip>
          <a:srcRect/>
          <a:stretch/>
        </p:blipFill>
        <p:spPr>
          <a:xfrm>
            <a:off x="4067175" y="3068637"/>
            <a:ext cx="1219200" cy="121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1"/>
          <p:cNvSpPr txBox="1"/>
          <p:nvPr/>
        </p:nvSpPr>
        <p:spPr>
          <a:xfrm>
            <a:off x="539750" y="533400"/>
            <a:ext cx="8208962" cy="59404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endParaRPr sz="3200" b="1" i="1" u="none">
              <a:solidFill>
                <a:srgbClr val="F87497"/>
              </a:solidFill>
              <a:latin typeface="Comic Sans MS"/>
              <a:ea typeface="Comic Sans MS"/>
              <a:cs typeface="Comic Sans MS"/>
              <a:sym typeface="Comic Sans MS"/>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Çocuğun kendisinin yapması gereken işler aile tarafından yapılır,</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Genellikle aile çocuğun büyüdüğünü kabul etmek istemez,</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Çocuğa fikri sorulmadan çocuk hakkındaki her türlü seçim aile tarafından yapılır. (kıyafet, oyuncak, arkadaş…)</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Çocuğun üstüne çok fazla düşülür. (başına bir şey gelmesin, hastalanmasın, üzülmesin, ağlamasın…)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5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p:nvPr/>
        </p:nvSpPr>
        <p:spPr>
          <a:xfrm>
            <a:off x="827087" y="0"/>
            <a:ext cx="7705725" cy="6673850"/>
          </a:xfrm>
          <a:prstGeom prst="rect">
            <a:avLst/>
          </a:prstGeom>
          <a:noFill/>
          <a:ln>
            <a:noFill/>
          </a:ln>
        </p:spPr>
        <p:txBody>
          <a:bodyPr spcFirstLastPara="1" wrap="square" lIns="91425" tIns="45700" rIns="91425" bIns="45700" anchor="t" anchorCtr="0">
            <a:noAutofit/>
          </a:bodyPr>
          <a:lstStyle/>
          <a:p>
            <a:pPr marL="0" marR="0" lvl="0" indent="-254000" algn="l" rtl="0">
              <a:lnSpc>
                <a:spcPct val="100000"/>
              </a:lnSpc>
              <a:spcBef>
                <a:spcPts val="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Çocuğa genelde ‘hayır’ denmez ve her istediği yapılır,</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Özellikle anne – çocuk ilişkisinde bağımlılık söz konusudur, anne çocuğuna kıyamaz,</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Anne – baba çocuğu için sebepsiz yere aşırı kaygı duyar,bu kaygı onları aşırı korumaya yönlendirir. Çocuğu mutlu edemeyeceklerini düşünüp endişelenirler.</a:t>
            </a:r>
            <a:endParaRPr/>
          </a:p>
          <a:p>
            <a:pPr marL="0" marR="0" lvl="0" indent="-254000" algn="l" rtl="0">
              <a:lnSpc>
                <a:spcPct val="100000"/>
              </a:lnSpc>
              <a:spcBef>
                <a:spcPts val="1600"/>
              </a:spcBef>
              <a:spcAft>
                <a:spcPts val="0"/>
              </a:spcAft>
              <a:buClr>
                <a:srgbClr val="FF9900"/>
              </a:buClr>
              <a:buSzPts val="4000"/>
              <a:buFont typeface="Comic Sans MS"/>
              <a:buChar char="•"/>
            </a:pPr>
            <a:r>
              <a:rPr lang="en-US" sz="3200" b="1" i="1" u="none">
                <a:solidFill>
                  <a:srgbClr val="F87497"/>
                </a:solidFill>
                <a:latin typeface="Comic Sans MS"/>
                <a:ea typeface="Comic Sans MS"/>
                <a:cs typeface="Comic Sans MS"/>
                <a:sym typeface="Comic Sans MS"/>
              </a:rPr>
              <a:t>Anne – baba çocuğun hatalarını görmek istemez,</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p:tgtEl>
                                          <p:spTgt spid="3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335" name="Google Shape;335;p43"/>
          <p:cNvSpPr txBox="1">
            <a:spLocks noGrp="1"/>
          </p:cNvSpPr>
          <p:nvPr>
            <p:ph type="body" idx="1"/>
          </p:nvPr>
        </p:nvSpPr>
        <p:spPr>
          <a:xfrm>
            <a:off x="468312" y="0"/>
            <a:ext cx="4038600" cy="576262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2800"/>
              <a:buFont typeface="Arial"/>
              <a:buChar char="•"/>
            </a:pPr>
            <a:r>
              <a:rPr lang="en-US" sz="2800" b="1" i="1" u="none">
                <a:solidFill>
                  <a:srgbClr val="F87497"/>
                </a:solidFill>
                <a:latin typeface="Arial"/>
                <a:ea typeface="Arial"/>
                <a:cs typeface="Arial"/>
                <a:sym typeface="Arial"/>
              </a:rPr>
              <a:t>Anne – babanın çocuğa duydukları aşırı şefkat, disiplin sağlamalarına engel olur,</a:t>
            </a:r>
            <a:endParaRPr/>
          </a:p>
          <a:p>
            <a:pPr marL="342900" lvl="0" indent="-165100" algn="l" rtl="0">
              <a:lnSpc>
                <a:spcPct val="80000"/>
              </a:lnSpc>
              <a:spcBef>
                <a:spcPts val="560"/>
              </a:spcBef>
              <a:spcAft>
                <a:spcPts val="0"/>
              </a:spcAft>
              <a:buClr>
                <a:schemeClr val="lt2"/>
              </a:buClr>
              <a:buSzPts val="2800"/>
              <a:buFont typeface="Arial"/>
              <a:buNone/>
            </a:pPr>
            <a:endParaRPr sz="2800" b="1" i="1" u="none">
              <a:solidFill>
                <a:srgbClr val="F87497"/>
              </a:solidFill>
              <a:latin typeface="Arial"/>
              <a:ea typeface="Arial"/>
              <a:cs typeface="Arial"/>
              <a:sym typeface="Arial"/>
            </a:endParaRPr>
          </a:p>
          <a:p>
            <a:pPr marL="342900" lvl="0" indent="-342900" algn="l" rtl="0">
              <a:lnSpc>
                <a:spcPct val="80000"/>
              </a:lnSpc>
              <a:spcBef>
                <a:spcPts val="560"/>
              </a:spcBef>
              <a:spcAft>
                <a:spcPts val="0"/>
              </a:spcAft>
              <a:buClr>
                <a:schemeClr val="lt2"/>
              </a:buClr>
              <a:buSzPts val="2800"/>
              <a:buFont typeface="Arial"/>
              <a:buChar char="•"/>
            </a:pPr>
            <a:r>
              <a:rPr lang="en-US" sz="2800" b="1" i="1" u="none">
                <a:solidFill>
                  <a:srgbClr val="F87497"/>
                </a:solidFill>
                <a:latin typeface="Arial"/>
                <a:ea typeface="Arial"/>
                <a:cs typeface="Arial"/>
                <a:sym typeface="Arial"/>
              </a:rPr>
              <a:t>Çoğunlukla annenin duygusal yalnızlığı, eşinden görmek istediği ilgiyi bulamaması gibi sebepler aşırı koruyuculuğun nedeni olabilir. Bazen de geç sahip olunan bebek, ailedeki ilk ya da tek erkek çocuk bu tutumla yetiştirilir.</a:t>
            </a:r>
            <a:endParaRPr/>
          </a:p>
        </p:txBody>
      </p:sp>
      <p:pic>
        <p:nvPicPr>
          <p:cNvPr id="336" name="Google Shape;336;p43" descr="j0397756[1]"/>
          <p:cNvPicPr preferRelativeResize="0">
            <a:picLocks noGrp="1"/>
          </p:cNvPicPr>
          <p:nvPr>
            <p:ph type="body" idx="1"/>
          </p:nvPr>
        </p:nvPicPr>
        <p:blipFill rotWithShape="1">
          <a:blip r:embed="rId3">
            <a:alphaModFix/>
          </a:blip>
          <a:srcRect/>
          <a:stretch/>
        </p:blipFill>
        <p:spPr>
          <a:xfrm>
            <a:off x="5876925" y="2933700"/>
            <a:ext cx="1581150" cy="1827212"/>
          </a:xfrm>
          <a:prstGeom prst="rect">
            <a:avLst/>
          </a:prstGeom>
          <a:noFill/>
          <a:ln>
            <a:noFill/>
          </a:ln>
        </p:spPr>
      </p:pic>
      <p:sp>
        <p:nvSpPr>
          <p:cNvPr id="337" name="Google Shape;337;p43"/>
          <p:cNvSpPr txBox="1"/>
          <p:nvPr/>
        </p:nvSpPr>
        <p:spPr>
          <a:xfrm>
            <a:off x="5076825" y="333375"/>
            <a:ext cx="3095625" cy="2782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66"/>
              </a:buClr>
              <a:buSzPts val="2800"/>
              <a:buFont typeface="Arial"/>
              <a:buNone/>
            </a:pPr>
            <a:r>
              <a:rPr lang="tr-TR" sz="2800" b="1" i="1" u="none" dirty="0" smtClean="0">
                <a:solidFill>
                  <a:srgbClr val="FFFF66"/>
                </a:solidFill>
                <a:latin typeface="Arial"/>
                <a:ea typeface="Arial"/>
                <a:cs typeface="Arial"/>
                <a:sym typeface="Arial"/>
              </a:rPr>
              <a:t>Çiçeğin de suya ihtiyacı vardır.</a:t>
            </a:r>
            <a:endParaRPr lang="tr-TR" dirty="0" smtClean="0"/>
          </a:p>
          <a:p>
            <a:pPr marL="0" marR="0" lvl="0" indent="0" algn="l" rtl="0">
              <a:lnSpc>
                <a:spcPct val="100000"/>
              </a:lnSpc>
              <a:spcBef>
                <a:spcPts val="0"/>
              </a:spcBef>
              <a:spcAft>
                <a:spcPts val="0"/>
              </a:spcAft>
              <a:buClr>
                <a:srgbClr val="FFFF66"/>
              </a:buClr>
              <a:buSzPts val="2800"/>
              <a:buFont typeface="Arial"/>
              <a:buNone/>
            </a:pPr>
            <a:r>
              <a:rPr lang="tr-TR" sz="2800" b="1" i="1" u="none" dirty="0" smtClean="0">
                <a:solidFill>
                  <a:srgbClr val="FFFF66"/>
                </a:solidFill>
                <a:latin typeface="Arial"/>
                <a:ea typeface="Arial"/>
                <a:cs typeface="Arial"/>
                <a:sym typeface="Arial"/>
              </a:rPr>
              <a:t>Ama çok sularsanız ölür…</a:t>
            </a:r>
            <a:endParaRPr lang="tr-TR" dirty="0" smtClean="0"/>
          </a:p>
          <a:p>
            <a:pPr marL="0" marR="0" lvl="0" indent="0" algn="l" rtl="0">
              <a:lnSpc>
                <a:spcPct val="100000"/>
              </a:lnSpc>
              <a:spcBef>
                <a:spcPts val="0"/>
              </a:spcBef>
              <a:spcAft>
                <a:spcPts val="0"/>
              </a:spcAft>
              <a:buClr>
                <a:schemeClr val="lt1"/>
              </a:buClr>
              <a:buSzPts val="2800"/>
              <a:buFont typeface="Arial"/>
              <a:buNone/>
            </a:pPr>
            <a:endParaRPr sz="2800" b="1" i="1" u="none" dirty="0">
              <a:solidFill>
                <a:srgbClr val="FFFF66"/>
              </a:solidFill>
              <a:latin typeface="Arial"/>
              <a:ea typeface="Arial"/>
              <a:cs typeface="Arial"/>
              <a:sym typeface="Arial"/>
            </a:endParaRPr>
          </a:p>
          <a:p>
            <a:pPr marL="0" marR="0" lvl="0" indent="0" algn="l" rtl="0">
              <a:lnSpc>
                <a:spcPct val="100000"/>
              </a:lnSpc>
              <a:spcBef>
                <a:spcPts val="0"/>
              </a:spcBef>
              <a:spcAft>
                <a:spcPts val="0"/>
              </a:spcAft>
              <a:buNone/>
            </a:pPr>
            <a:endParaRPr sz="2800" b="1" i="1" u="none" dirty="0">
              <a:solidFill>
                <a:srgbClr val="FFFF66"/>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p:nvPr/>
        </p:nvSpPr>
        <p:spPr>
          <a:xfrm>
            <a:off x="1066800" y="533400"/>
            <a:ext cx="7177087" cy="49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66"/>
              </a:buClr>
              <a:buSzPts val="3200"/>
              <a:buFont typeface="Comic Sans MS"/>
              <a:buNone/>
            </a:pPr>
            <a:r>
              <a:rPr lang="en-US" sz="3200" b="1" i="1" u="none">
                <a:solidFill>
                  <a:srgbClr val="FFFF66"/>
                </a:solidFill>
                <a:latin typeface="Comic Sans MS"/>
                <a:ea typeface="Comic Sans MS"/>
                <a:cs typeface="Comic Sans MS"/>
                <a:sym typeface="Comic Sans MS"/>
              </a:rPr>
              <a:t>Eğer böyle davranırsanız çocuğunuz;</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Bencil, paylaşmayı bilmeyen,</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Kendine güveni olmayan,</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Sosyal yaşama uyumla ilgili sorun yaşayan,</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Devamlı başkalarına bağımlı olma ihtiyacı hisseden,</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Kendine ait kişiliğini oluşturmakta güçlük çeken,</a:t>
            </a:r>
            <a:endParaRPr/>
          </a:p>
        </p:txBody>
      </p:sp>
      <p:pic>
        <p:nvPicPr>
          <p:cNvPr id="343" name="Google Shape;343;p44" descr="child"/>
          <p:cNvPicPr preferRelativeResize="0"/>
          <p:nvPr/>
        </p:nvPicPr>
        <p:blipFill rotWithShape="1">
          <a:blip r:embed="rId3">
            <a:alphaModFix/>
          </a:blip>
          <a:srcRect/>
          <a:stretch/>
        </p:blipFill>
        <p:spPr>
          <a:xfrm>
            <a:off x="6227762" y="5038725"/>
            <a:ext cx="2160587" cy="181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p:tgtEl>
                                          <p:spTgt spid="3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349" name="Google Shape;349;p45"/>
          <p:cNvSpPr txBox="1">
            <a:spLocks noGrp="1"/>
          </p:cNvSpPr>
          <p:nvPr>
            <p:ph type="body" idx="1"/>
          </p:nvPr>
        </p:nvSpPr>
        <p:spPr>
          <a:xfrm>
            <a:off x="457200" y="260350"/>
            <a:ext cx="4038600" cy="58356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Çoğu zaman ‘ana kuzusu’ diye arkadaşları tarafından alay edilen,</a:t>
            </a:r>
            <a:endParaRPr/>
          </a:p>
          <a:p>
            <a:pPr marL="342900" lvl="0" indent="-342900" algn="l" rtl="0">
              <a:lnSpc>
                <a:spcPct val="100000"/>
              </a:lnSpc>
              <a:spcBef>
                <a:spcPts val="56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Beceriksiz,sakar ve çekingen görünen,</a:t>
            </a:r>
            <a:endParaRPr/>
          </a:p>
          <a:p>
            <a:pPr marL="342900" lvl="0" indent="-342900" algn="l" rtl="0">
              <a:lnSpc>
                <a:spcPct val="100000"/>
              </a:lnSpc>
              <a:spcBef>
                <a:spcPts val="56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Atılım ve başarma gücünden,kendilerini kabul ettirme istek ve yeteneğinden yoksun,</a:t>
            </a:r>
            <a:endParaRPr/>
          </a:p>
        </p:txBody>
      </p:sp>
      <p:pic>
        <p:nvPicPr>
          <p:cNvPr id="350" name="Google Shape;350;p45" descr="j0396684[1]"/>
          <p:cNvPicPr preferRelativeResize="0">
            <a:picLocks noGrp="1"/>
          </p:cNvPicPr>
          <p:nvPr>
            <p:ph type="body" idx="1"/>
          </p:nvPr>
        </p:nvPicPr>
        <p:blipFill rotWithShape="1">
          <a:blip r:embed="rId3">
            <a:alphaModFix/>
          </a:blip>
          <a:srcRect/>
          <a:stretch/>
        </p:blipFill>
        <p:spPr>
          <a:xfrm>
            <a:off x="7019925" y="4997450"/>
            <a:ext cx="1252537" cy="1860550"/>
          </a:xfrm>
          <a:prstGeom prst="rect">
            <a:avLst/>
          </a:prstGeom>
          <a:noFill/>
          <a:ln>
            <a:noFill/>
          </a:ln>
        </p:spPr>
      </p:pic>
      <p:sp>
        <p:nvSpPr>
          <p:cNvPr id="351" name="Google Shape;351;p45"/>
          <p:cNvSpPr txBox="1"/>
          <p:nvPr/>
        </p:nvSpPr>
        <p:spPr>
          <a:xfrm>
            <a:off x="5076825" y="404812"/>
            <a:ext cx="3167062" cy="5430837"/>
          </a:xfrm>
          <a:prstGeom prst="rect">
            <a:avLst/>
          </a:prstGeom>
          <a:noFill/>
          <a:ln>
            <a:noFill/>
          </a:ln>
        </p:spPr>
        <p:txBody>
          <a:bodyPr spcFirstLastPara="1" wrap="square" lIns="91425" tIns="45700" rIns="91425" bIns="45700" anchor="t" anchorCtr="0">
            <a:noAutofit/>
          </a:bodyPr>
          <a:lstStyle/>
          <a:p>
            <a:pPr marL="0" marR="0" lvl="0" indent="-177800" algn="l" rtl="0">
              <a:lnSpc>
                <a:spcPct val="100000"/>
              </a:lnSpc>
              <a:spcBef>
                <a:spcPts val="0"/>
              </a:spcBef>
              <a:spcAft>
                <a:spcPts val="0"/>
              </a:spcAft>
              <a:buClr>
                <a:srgbClr val="F87497"/>
              </a:buClr>
              <a:buSzPts val="2800"/>
              <a:buFont typeface="Arial"/>
              <a:buChar char="•"/>
            </a:pPr>
            <a:r>
              <a:rPr lang="en-US" sz="2800" b="1" i="1" u="none">
                <a:solidFill>
                  <a:srgbClr val="F87497"/>
                </a:solidFill>
                <a:latin typeface="Arial"/>
                <a:ea typeface="Arial"/>
                <a:cs typeface="Arial"/>
                <a:sym typeface="Arial"/>
              </a:rPr>
              <a:t>Kendini topluma kabul ettirmek için zaman zaman isyankar davranışlar sergileyen,</a:t>
            </a:r>
            <a:endParaRPr/>
          </a:p>
          <a:p>
            <a:pPr marL="0" marR="0" lvl="0" indent="-177800" algn="l" rtl="0">
              <a:lnSpc>
                <a:spcPct val="100000"/>
              </a:lnSpc>
              <a:spcBef>
                <a:spcPts val="0"/>
              </a:spcBef>
              <a:spcAft>
                <a:spcPts val="0"/>
              </a:spcAft>
              <a:buClr>
                <a:srgbClr val="F87497"/>
              </a:buClr>
              <a:buSzPts val="2800"/>
              <a:buFont typeface="Arial"/>
              <a:buChar char="•"/>
            </a:pPr>
            <a:r>
              <a:rPr lang="en-US" sz="2800" b="1" i="1" u="none">
                <a:solidFill>
                  <a:srgbClr val="F87497"/>
                </a:solidFill>
                <a:latin typeface="Arial"/>
                <a:ea typeface="Arial"/>
                <a:cs typeface="Arial"/>
                <a:sym typeface="Arial"/>
              </a:rPr>
              <a:t>Genellikle de başarısız ve mutsuz bireyler olacaktır.</a:t>
            </a:r>
            <a:endParaRPr/>
          </a:p>
          <a:p>
            <a:pPr marL="0" marR="0" lvl="0" indent="0" algn="l" rtl="0">
              <a:lnSpc>
                <a:spcPct val="100000"/>
              </a:lnSpc>
              <a:spcBef>
                <a:spcPts val="0"/>
              </a:spcBef>
              <a:spcAft>
                <a:spcPts val="0"/>
              </a:spcAft>
              <a:buClr>
                <a:schemeClr val="lt1"/>
              </a:buClr>
              <a:buSzPts val="2800"/>
              <a:buFont typeface="Arial"/>
              <a:buNone/>
            </a:pPr>
            <a:endParaRPr sz="2800" b="1" i="1" u="none">
              <a:solidFill>
                <a:srgbClr val="F87497"/>
              </a:solidFill>
              <a:latin typeface="Arial"/>
              <a:ea typeface="Arial"/>
              <a:cs typeface="Arial"/>
              <a:sym typeface="Arial"/>
            </a:endParaRPr>
          </a:p>
          <a:p>
            <a:pPr marL="0" marR="0" lvl="0" indent="0" algn="l" rtl="0">
              <a:lnSpc>
                <a:spcPct val="100000"/>
              </a:lnSpc>
              <a:spcBef>
                <a:spcPts val="0"/>
              </a:spcBef>
              <a:spcAft>
                <a:spcPts val="0"/>
              </a:spcAft>
              <a:buNone/>
            </a:pPr>
            <a:endParaRPr sz="2800" b="1" i="1" u="none">
              <a:solidFill>
                <a:srgbClr val="F87497"/>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Comic Sans MS"/>
              <a:buNone/>
            </a:pPr>
            <a:r>
              <a:rPr lang="en-US" sz="4000" b="1" i="1" u="none">
                <a:solidFill>
                  <a:schemeClr val="lt2"/>
                </a:solidFill>
                <a:latin typeface="Comic Sans MS"/>
                <a:ea typeface="Comic Sans MS"/>
                <a:cs typeface="Comic Sans MS"/>
                <a:sym typeface="Comic Sans MS"/>
              </a:rPr>
              <a:t/>
            </a:r>
            <a:br>
              <a:rPr lang="en-US" sz="4000" b="1" i="1" u="none">
                <a:solidFill>
                  <a:schemeClr val="lt2"/>
                </a:solidFill>
                <a:latin typeface="Comic Sans MS"/>
                <a:ea typeface="Comic Sans MS"/>
                <a:cs typeface="Comic Sans MS"/>
                <a:sym typeface="Comic Sans MS"/>
              </a:rPr>
            </a:br>
            <a:r>
              <a:rPr lang="en-US" sz="4000" b="1" i="1" u="none">
                <a:solidFill>
                  <a:schemeClr val="lt2"/>
                </a:solidFill>
                <a:latin typeface="Comic Sans MS"/>
                <a:ea typeface="Comic Sans MS"/>
                <a:cs typeface="Comic Sans MS"/>
                <a:sym typeface="Comic Sans MS"/>
              </a:rPr>
              <a:t>Çocuklar hayatları boyunca kendi ayakları üzerinde kendileri durabilmelidir</a:t>
            </a:r>
            <a:r>
              <a:rPr lang="en-US" sz="4000" b="0" i="0" u="none">
                <a:solidFill>
                  <a:schemeClr val="lt2"/>
                </a:solidFill>
                <a:latin typeface="Arial"/>
                <a:ea typeface="Arial"/>
                <a:cs typeface="Arial"/>
                <a:sym typeface="Arial"/>
              </a:rPr>
              <a:t>.</a:t>
            </a:r>
            <a:endParaRPr/>
          </a:p>
        </p:txBody>
      </p:sp>
      <p:pic>
        <p:nvPicPr>
          <p:cNvPr id="357" name="Google Shape;357;p46" descr="j0410295[1]"/>
          <p:cNvPicPr preferRelativeResize="0">
            <a:picLocks noGrp="1"/>
          </p:cNvPicPr>
          <p:nvPr>
            <p:ph type="body" idx="1"/>
          </p:nvPr>
        </p:nvPicPr>
        <p:blipFill rotWithShape="1">
          <a:blip r:embed="rId3">
            <a:alphaModFix/>
          </a:blip>
          <a:srcRect/>
          <a:stretch/>
        </p:blipFill>
        <p:spPr>
          <a:xfrm>
            <a:off x="3059112" y="1989137"/>
            <a:ext cx="3313112" cy="32400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400"/>
              <a:buFont typeface="Comic Sans MS"/>
              <a:buNone/>
            </a:pPr>
            <a:r>
              <a:rPr lang="en-US" sz="4400" b="1" i="1" u="none">
                <a:solidFill>
                  <a:srgbClr val="F87497"/>
                </a:solidFill>
                <a:latin typeface="Comic Sans MS"/>
                <a:ea typeface="Comic Sans MS"/>
                <a:cs typeface="Comic Sans MS"/>
                <a:sym typeface="Comic Sans MS"/>
              </a:rPr>
              <a:t>Neden Aile?</a:t>
            </a:r>
            <a:endParaRPr/>
          </a:p>
        </p:txBody>
      </p:sp>
      <p:sp>
        <p:nvSpPr>
          <p:cNvPr id="179" name="Google Shape;179;p20"/>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Arial"/>
              <a:buNone/>
            </a:pPr>
            <a:r>
              <a:rPr lang="en-US" sz="3200" b="0" i="0" u="none">
                <a:solidFill>
                  <a:schemeClr val="lt1"/>
                </a:solidFill>
                <a:latin typeface="Arial"/>
                <a:ea typeface="Arial"/>
                <a:cs typeface="Arial"/>
                <a:sym typeface="Arial"/>
              </a:rPr>
              <a:t>.</a:t>
            </a:r>
            <a:endParaRPr/>
          </a:p>
        </p:txBody>
      </p:sp>
      <p:pic>
        <p:nvPicPr>
          <p:cNvPr id="180" name="Google Shape;180;p20" descr="j0397556[1]"/>
          <p:cNvPicPr preferRelativeResize="0"/>
          <p:nvPr/>
        </p:nvPicPr>
        <p:blipFill rotWithShape="1">
          <a:blip r:embed="rId3">
            <a:alphaModFix/>
          </a:blip>
          <a:srcRect/>
          <a:stretch/>
        </p:blipFill>
        <p:spPr>
          <a:xfrm>
            <a:off x="323850" y="2159000"/>
            <a:ext cx="3887787" cy="3862387"/>
          </a:xfrm>
          <a:prstGeom prst="rect">
            <a:avLst/>
          </a:prstGeom>
          <a:noFill/>
          <a:ln>
            <a:noFill/>
          </a:ln>
        </p:spPr>
      </p:pic>
      <p:pic>
        <p:nvPicPr>
          <p:cNvPr id="181" name="Google Shape;181;p20" descr="ResimB"/>
          <p:cNvPicPr preferRelativeResize="0"/>
          <p:nvPr/>
        </p:nvPicPr>
        <p:blipFill rotWithShape="1">
          <a:blip r:embed="rId4">
            <a:alphaModFix/>
          </a:blip>
          <a:srcRect/>
          <a:stretch/>
        </p:blipFill>
        <p:spPr>
          <a:xfrm>
            <a:off x="4643437" y="2492375"/>
            <a:ext cx="3810000" cy="2952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400"/>
              <a:buFont typeface="Arial"/>
              <a:buNone/>
            </a:pPr>
            <a:r>
              <a:rPr lang="en-US" sz="4400" b="1" i="1" u="none">
                <a:solidFill>
                  <a:srgbClr val="F87497"/>
                </a:solidFill>
                <a:latin typeface="Arial"/>
                <a:ea typeface="Arial"/>
                <a:cs typeface="Arial"/>
                <a:sym typeface="Arial"/>
              </a:rPr>
              <a:t>REDDEDİCİ AİLE</a:t>
            </a:r>
            <a:endParaRPr/>
          </a:p>
        </p:txBody>
      </p:sp>
      <p:pic>
        <p:nvPicPr>
          <p:cNvPr id="363" name="Google Shape;363;p47"/>
          <p:cNvPicPr preferRelativeResize="0">
            <a:picLocks noGrp="1"/>
          </p:cNvPicPr>
          <p:nvPr>
            <p:ph type="body" idx="1"/>
          </p:nvPr>
        </p:nvPicPr>
        <p:blipFill rotWithShape="1">
          <a:blip r:embed="rId3">
            <a:alphaModFix/>
          </a:blip>
          <a:srcRect/>
          <a:stretch/>
        </p:blipFill>
        <p:spPr>
          <a:xfrm>
            <a:off x="954087" y="1600200"/>
            <a:ext cx="3043237" cy="2171700"/>
          </a:xfrm>
          <a:prstGeom prst="rect">
            <a:avLst/>
          </a:prstGeom>
          <a:noFill/>
          <a:ln>
            <a:noFill/>
          </a:ln>
        </p:spPr>
      </p:pic>
      <p:pic>
        <p:nvPicPr>
          <p:cNvPr id="364" name="Google Shape;364;p47"/>
          <p:cNvPicPr preferRelativeResize="0">
            <a:picLocks noGrp="1"/>
          </p:cNvPicPr>
          <p:nvPr>
            <p:ph type="body" idx="2"/>
          </p:nvPr>
        </p:nvPicPr>
        <p:blipFill rotWithShape="1">
          <a:blip r:embed="rId4">
            <a:alphaModFix/>
          </a:blip>
          <a:srcRect/>
          <a:stretch/>
        </p:blipFill>
        <p:spPr>
          <a:xfrm>
            <a:off x="5013325" y="1600200"/>
            <a:ext cx="3306762" cy="2171700"/>
          </a:xfrm>
          <a:prstGeom prst="rect">
            <a:avLst/>
          </a:prstGeom>
          <a:noFill/>
          <a:ln>
            <a:noFill/>
          </a:ln>
        </p:spPr>
      </p:pic>
      <p:pic>
        <p:nvPicPr>
          <p:cNvPr id="365" name="Google Shape;365;p47"/>
          <p:cNvPicPr preferRelativeResize="0">
            <a:picLocks noGrp="1"/>
          </p:cNvPicPr>
          <p:nvPr>
            <p:ph type="body" idx="3"/>
          </p:nvPr>
        </p:nvPicPr>
        <p:blipFill rotWithShape="1">
          <a:blip r:embed="rId5">
            <a:alphaModFix/>
          </a:blip>
          <a:srcRect/>
          <a:stretch/>
        </p:blipFill>
        <p:spPr>
          <a:xfrm>
            <a:off x="1755775" y="3924300"/>
            <a:ext cx="1439862" cy="2171700"/>
          </a:xfrm>
          <a:prstGeom prst="rect">
            <a:avLst/>
          </a:prstGeom>
          <a:noFill/>
          <a:ln>
            <a:noFill/>
          </a:ln>
        </p:spPr>
      </p:pic>
      <p:pic>
        <p:nvPicPr>
          <p:cNvPr id="366" name="Google Shape;366;p47" descr="j0316844[1]"/>
          <p:cNvPicPr preferRelativeResize="0">
            <a:picLocks noGrp="1"/>
          </p:cNvPicPr>
          <p:nvPr>
            <p:ph type="body" idx="4"/>
          </p:nvPr>
        </p:nvPicPr>
        <p:blipFill rotWithShape="1">
          <a:blip r:embed="rId6">
            <a:alphaModFix/>
          </a:blip>
          <a:srcRect/>
          <a:stretch/>
        </p:blipFill>
        <p:spPr>
          <a:xfrm>
            <a:off x="5946775" y="3924300"/>
            <a:ext cx="1439862" cy="2171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8"/>
          <p:cNvSpPr txBox="1"/>
          <p:nvPr/>
        </p:nvSpPr>
        <p:spPr>
          <a:xfrm>
            <a:off x="1295400" y="1125537"/>
            <a:ext cx="7239000" cy="448151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*Çocuğa ilgi ve sevgi gösterilmez,</a:t>
            </a:r>
            <a:endParaRPr/>
          </a:p>
          <a:p>
            <a:pPr marL="457200" marR="0" lvl="0" indent="-457200" algn="l" rtl="0">
              <a:lnSpc>
                <a:spcPct val="100000"/>
              </a:lnSpc>
              <a:spcBef>
                <a:spcPts val="160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*Çocuğun her yaptığı eleştirilir,</a:t>
            </a:r>
            <a:endParaRPr/>
          </a:p>
          <a:p>
            <a:pPr marL="457200" marR="0" lvl="0" indent="-457200" algn="l" rtl="0">
              <a:lnSpc>
                <a:spcPct val="100000"/>
              </a:lnSpc>
              <a:spcBef>
                <a:spcPts val="160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*Çocuğun sürekli eksik, kötü yönleri ve davranışları üzerinde durulur,</a:t>
            </a:r>
            <a:endParaRPr/>
          </a:p>
          <a:p>
            <a:pPr marL="457200" marR="0" lvl="0" indent="-457200" algn="l" rtl="0">
              <a:lnSpc>
                <a:spcPct val="100000"/>
              </a:lnSpc>
              <a:spcBef>
                <a:spcPts val="160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*Çocuğa güvenebileceği bir aile ortamı sağlanmaz,</a:t>
            </a:r>
            <a:endParaRPr/>
          </a:p>
          <a:p>
            <a:pPr marL="457200" marR="0" lvl="0" indent="-457200" algn="l" rtl="0">
              <a:lnSpc>
                <a:spcPct val="100000"/>
              </a:lnSpc>
              <a:spcBef>
                <a:spcPts val="160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*Çocuğa söz hakkı verilmez</a:t>
            </a:r>
            <a:r>
              <a:rPr lang="en-US" sz="3200" b="1" i="1" u="none">
                <a:solidFill>
                  <a:srgbClr val="FF9900"/>
                </a:solidFill>
                <a:latin typeface="Comic Sans MS"/>
                <a:ea typeface="Comic Sans MS"/>
                <a:cs typeface="Comic Sans MS"/>
                <a:sym typeface="Comic Sans MS"/>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9"/>
          <p:cNvSpPr txBox="1"/>
          <p:nvPr/>
        </p:nvSpPr>
        <p:spPr>
          <a:xfrm>
            <a:off x="611187" y="960437"/>
            <a:ext cx="7848600" cy="4965700"/>
          </a:xfrm>
          <a:prstGeom prst="rect">
            <a:avLst/>
          </a:prstGeom>
          <a:noFill/>
          <a:ln>
            <a:noFill/>
          </a:ln>
        </p:spPr>
        <p:txBody>
          <a:bodyPr spcFirstLastPara="1" wrap="square" lIns="91425" tIns="45700" rIns="91425" bIns="45700" anchor="t" anchorCtr="0">
            <a:noAutofit/>
          </a:bodyPr>
          <a:lstStyle/>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Yaşanan her kötü şeyin suçu ona atılır,</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Çocuğa istenmediği çok açık şekilde belirtilir,</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Çocuğa duygusal ve fiziksel şiddet uygulanır,</a:t>
            </a:r>
            <a:endParaRPr/>
          </a:p>
          <a:p>
            <a:pPr marL="0" marR="0" lvl="0" indent="-203200" algn="l" rtl="0">
              <a:lnSpc>
                <a:spcPct val="100000"/>
              </a:lnSpc>
              <a:spcBef>
                <a:spcPts val="0"/>
              </a:spcBef>
              <a:spcAft>
                <a:spcPts val="0"/>
              </a:spcAft>
              <a:buClr>
                <a:srgbClr val="F87497"/>
              </a:buClr>
              <a:buSzPts val="3200"/>
              <a:buFont typeface="Comic Sans MS"/>
              <a:buChar char="•"/>
            </a:pPr>
            <a:r>
              <a:rPr lang="en-US" sz="3200" b="1" i="1" u="none">
                <a:solidFill>
                  <a:srgbClr val="F87497"/>
                </a:solidFill>
                <a:latin typeface="Comic Sans MS"/>
                <a:ea typeface="Comic Sans MS"/>
                <a:cs typeface="Comic Sans MS"/>
                <a:sym typeface="Comic Sans MS"/>
              </a:rPr>
              <a:t>İstenmeyen bebekler, özürlü çocuklar ya da anne babanın psikolojik rahatsızlıkları sebebiyle aile bu tür davranışları gösterebilir.</a:t>
            </a:r>
            <a:endParaRPr/>
          </a:p>
        </p:txBody>
      </p:sp>
      <p:sp>
        <p:nvSpPr>
          <p:cNvPr id="377" name="Google Shape;377;p49"/>
          <p:cNvSpPr txBox="1"/>
          <p:nvPr/>
        </p:nvSpPr>
        <p:spPr>
          <a:xfrm>
            <a:off x="2438400" y="4724400"/>
            <a:ext cx="1981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500"/>
                                        <p:tgtEl>
                                          <p:spTgt spid="37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 calcmode="lin" valueType="num">
                                      <p:cBhvr additive="base">
                                        <p:cTn id="12" dur="500"/>
                                        <p:tgtEl>
                                          <p:spTgt spid="3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p:nvPr/>
        </p:nvSpPr>
        <p:spPr>
          <a:xfrm>
            <a:off x="990600" y="549275"/>
            <a:ext cx="7620000" cy="5945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66"/>
              </a:buClr>
              <a:buSzPts val="3200"/>
              <a:buFont typeface="Comic Sans MS"/>
              <a:buNone/>
            </a:pPr>
            <a:r>
              <a:rPr lang="en-US" sz="3200" b="1" i="1" u="none">
                <a:solidFill>
                  <a:srgbClr val="FFFF66"/>
                </a:solidFill>
                <a:latin typeface="Comic Sans MS"/>
                <a:ea typeface="Comic Sans MS"/>
                <a:cs typeface="Comic Sans MS"/>
                <a:sym typeface="Comic Sans MS"/>
              </a:rPr>
              <a:t>Eğer böyle davranırsanız çocuğunuz;</a:t>
            </a:r>
            <a:endParaRPr/>
          </a:p>
          <a:p>
            <a:pPr marL="0" marR="0" lvl="0" indent="-325120" algn="l" rtl="0">
              <a:lnSpc>
                <a:spcPct val="100000"/>
              </a:lnSpc>
              <a:spcBef>
                <a:spcPts val="1600"/>
              </a:spcBef>
              <a:spcAft>
                <a:spcPts val="0"/>
              </a:spcAft>
              <a:buClr>
                <a:srgbClr val="00CC00"/>
              </a:buClr>
              <a:buSzPts val="5120"/>
              <a:buFont typeface="Noto Sans Symbols"/>
              <a:buChar char="➢"/>
            </a:pPr>
            <a:r>
              <a:rPr lang="en-US" sz="3200" b="1" i="1" u="none">
                <a:solidFill>
                  <a:srgbClr val="F87497"/>
                </a:solidFill>
                <a:latin typeface="Comic Sans MS"/>
                <a:ea typeface="Comic Sans MS"/>
                <a:cs typeface="Comic Sans MS"/>
                <a:sym typeface="Comic Sans MS"/>
              </a:rPr>
              <a:t>Sinirli, hırçın, kavgacı,</a:t>
            </a:r>
            <a:endParaRPr/>
          </a:p>
          <a:p>
            <a:pPr marL="0" marR="0" lvl="0" indent="-325120" algn="l" rtl="0">
              <a:lnSpc>
                <a:spcPct val="100000"/>
              </a:lnSpc>
              <a:spcBef>
                <a:spcPts val="1600"/>
              </a:spcBef>
              <a:spcAft>
                <a:spcPts val="0"/>
              </a:spcAft>
              <a:buClr>
                <a:srgbClr val="00CC00"/>
              </a:buClr>
              <a:buSzPts val="5120"/>
              <a:buFont typeface="Noto Sans Symbols"/>
              <a:buChar char="➢"/>
            </a:pPr>
            <a:r>
              <a:rPr lang="en-US" sz="3200" b="1" i="1" u="none">
                <a:solidFill>
                  <a:srgbClr val="F87497"/>
                </a:solidFill>
                <a:latin typeface="Comic Sans MS"/>
                <a:ea typeface="Comic Sans MS"/>
                <a:cs typeface="Comic Sans MS"/>
                <a:sym typeface="Comic Sans MS"/>
              </a:rPr>
              <a:t>Genellikle kırılgan ve korkak,</a:t>
            </a:r>
            <a:endParaRPr/>
          </a:p>
          <a:p>
            <a:pPr marL="0" marR="0" lvl="0" indent="-325120" algn="l" rtl="0">
              <a:lnSpc>
                <a:spcPct val="100000"/>
              </a:lnSpc>
              <a:spcBef>
                <a:spcPts val="1600"/>
              </a:spcBef>
              <a:spcAft>
                <a:spcPts val="0"/>
              </a:spcAft>
              <a:buClr>
                <a:srgbClr val="00CC00"/>
              </a:buClr>
              <a:buSzPts val="5120"/>
              <a:buFont typeface="Noto Sans Symbols"/>
              <a:buChar char="➢"/>
            </a:pPr>
            <a:r>
              <a:rPr lang="en-US" sz="3200" b="1" i="1" u="none">
                <a:solidFill>
                  <a:srgbClr val="F87497"/>
                </a:solidFill>
                <a:latin typeface="Comic Sans MS"/>
                <a:ea typeface="Comic Sans MS"/>
                <a:cs typeface="Comic Sans MS"/>
                <a:sym typeface="Comic Sans MS"/>
              </a:rPr>
              <a:t>Kendinden zayıflara karşı acımasız ve kötü davranan,</a:t>
            </a:r>
            <a:endParaRPr/>
          </a:p>
          <a:p>
            <a:pPr marL="0" marR="0" lvl="0" indent="-325120" algn="l" rtl="0">
              <a:lnSpc>
                <a:spcPct val="100000"/>
              </a:lnSpc>
              <a:spcBef>
                <a:spcPts val="1600"/>
              </a:spcBef>
              <a:spcAft>
                <a:spcPts val="0"/>
              </a:spcAft>
              <a:buClr>
                <a:srgbClr val="00CC00"/>
              </a:buClr>
              <a:buSzPts val="5120"/>
              <a:buFont typeface="Noto Sans Symbols"/>
              <a:buChar char="➢"/>
            </a:pPr>
            <a:r>
              <a:rPr lang="en-US" sz="3200" b="1" i="1" u="none">
                <a:solidFill>
                  <a:srgbClr val="F87497"/>
                </a:solidFill>
                <a:latin typeface="Comic Sans MS"/>
                <a:ea typeface="Comic Sans MS"/>
                <a:cs typeface="Comic Sans MS"/>
                <a:sym typeface="Comic Sans MS"/>
              </a:rPr>
              <a:t>Anne babaya itaat eden ancak içinde düşmanlık besleyen,</a:t>
            </a:r>
            <a:endParaRPr/>
          </a:p>
          <a:p>
            <a:pPr marL="0" marR="0" lvl="0" indent="-325120" algn="l" rtl="0">
              <a:lnSpc>
                <a:spcPct val="100000"/>
              </a:lnSpc>
              <a:spcBef>
                <a:spcPts val="1600"/>
              </a:spcBef>
              <a:spcAft>
                <a:spcPts val="0"/>
              </a:spcAft>
              <a:buClr>
                <a:srgbClr val="00CC00"/>
              </a:buClr>
              <a:buSzPts val="5120"/>
              <a:buFont typeface="Noto Sans Symbols"/>
              <a:buChar char="➢"/>
            </a:pPr>
            <a:r>
              <a:rPr lang="en-US" sz="3200" b="1" i="1" u="none">
                <a:solidFill>
                  <a:srgbClr val="F87497"/>
                </a:solidFill>
                <a:latin typeface="Comic Sans MS"/>
                <a:ea typeface="Comic Sans MS"/>
                <a:cs typeface="Comic Sans MS"/>
                <a:sym typeface="Comic Sans MS"/>
              </a:rPr>
              <a:t>Güven duygusu gelişmemiş,</a:t>
            </a:r>
            <a:endParaRPr/>
          </a:p>
          <a:p>
            <a:pPr marL="0" marR="0" lvl="0" indent="0" algn="l" rtl="0">
              <a:lnSpc>
                <a:spcPct val="100000"/>
              </a:lnSpc>
              <a:spcBef>
                <a:spcPts val="0"/>
              </a:spcBef>
              <a:spcAft>
                <a:spcPts val="0"/>
              </a:spcAft>
              <a:buNone/>
            </a:pPr>
            <a:endParaRPr sz="3200" b="1" i="1" u="none">
              <a:solidFill>
                <a:srgbClr val="F87497"/>
              </a:solidFill>
              <a:latin typeface="Comic Sans MS"/>
              <a:ea typeface="Comic Sans MS"/>
              <a:cs typeface="Comic Sans MS"/>
              <a:sym typeface="Comic Sans MS"/>
            </a:endParaRPr>
          </a:p>
        </p:txBody>
      </p:sp>
      <p:pic>
        <p:nvPicPr>
          <p:cNvPr id="383" name="Google Shape;383;p50" descr="j0232130[1]"/>
          <p:cNvPicPr preferRelativeResize="0"/>
          <p:nvPr/>
        </p:nvPicPr>
        <p:blipFill rotWithShape="1">
          <a:blip r:embed="rId3">
            <a:alphaModFix/>
          </a:blip>
          <a:srcRect/>
          <a:stretch/>
        </p:blipFill>
        <p:spPr>
          <a:xfrm>
            <a:off x="6948487" y="4581525"/>
            <a:ext cx="1854200" cy="1819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txBox="1"/>
          <p:nvPr/>
        </p:nvSpPr>
        <p:spPr>
          <a:xfrm>
            <a:off x="914400" y="836612"/>
            <a:ext cx="7620000" cy="4724400"/>
          </a:xfrm>
          <a:prstGeom prst="rect">
            <a:avLst/>
          </a:prstGeom>
          <a:noFill/>
          <a:ln>
            <a:noFill/>
          </a:ln>
        </p:spPr>
        <p:txBody>
          <a:bodyPr spcFirstLastPara="1" wrap="square" lIns="91425" tIns="45700" rIns="91425" bIns="45700" anchor="t" anchorCtr="0">
            <a:noAutofit/>
          </a:bodyPr>
          <a:lstStyle/>
          <a:p>
            <a:pPr marL="0" marR="0" lvl="0" indent="-325120" algn="l" rtl="0">
              <a:lnSpc>
                <a:spcPct val="100000"/>
              </a:lnSpc>
              <a:spcBef>
                <a:spcPts val="0"/>
              </a:spcBef>
              <a:spcAft>
                <a:spcPts val="0"/>
              </a:spcAft>
              <a:buClr>
                <a:srgbClr val="00CC00"/>
              </a:buClr>
              <a:buSzPts val="5120"/>
              <a:buFont typeface="Comic Sans MS"/>
              <a:buChar char="•"/>
            </a:pPr>
            <a:r>
              <a:rPr lang="en-US" sz="3200" b="1" i="1" u="none">
                <a:solidFill>
                  <a:srgbClr val="F87497"/>
                </a:solidFill>
                <a:latin typeface="Comic Sans MS"/>
                <a:ea typeface="Comic Sans MS"/>
                <a:cs typeface="Comic Sans MS"/>
                <a:sym typeface="Comic Sans MS"/>
              </a:rPr>
              <a:t>Yardımlaşmayı, paylaşmayı bilmeyen,</a:t>
            </a:r>
            <a:endParaRPr/>
          </a:p>
          <a:p>
            <a:pPr marL="0" marR="0" lvl="0" indent="-325120" algn="l" rtl="0">
              <a:lnSpc>
                <a:spcPct val="100000"/>
              </a:lnSpc>
              <a:spcBef>
                <a:spcPts val="1600"/>
              </a:spcBef>
              <a:spcAft>
                <a:spcPts val="0"/>
              </a:spcAft>
              <a:buClr>
                <a:srgbClr val="00CC00"/>
              </a:buClr>
              <a:buSzPts val="5120"/>
              <a:buFont typeface="Comic Sans MS"/>
              <a:buChar char="•"/>
            </a:pPr>
            <a:r>
              <a:rPr lang="en-US" sz="3200" b="1" i="1" u="none">
                <a:solidFill>
                  <a:srgbClr val="F87497"/>
                </a:solidFill>
                <a:latin typeface="Comic Sans MS"/>
                <a:ea typeface="Comic Sans MS"/>
                <a:cs typeface="Comic Sans MS"/>
                <a:sym typeface="Comic Sans MS"/>
              </a:rPr>
              <a:t>Çeşitli psikolojik rahatsızlıklara yatkın, intihara meyilli,</a:t>
            </a:r>
            <a:endParaRPr/>
          </a:p>
          <a:p>
            <a:pPr marL="0" marR="0" lvl="0" indent="-325120" algn="l" rtl="0">
              <a:lnSpc>
                <a:spcPct val="100000"/>
              </a:lnSpc>
              <a:spcBef>
                <a:spcPts val="1600"/>
              </a:spcBef>
              <a:spcAft>
                <a:spcPts val="0"/>
              </a:spcAft>
              <a:buClr>
                <a:srgbClr val="00CC00"/>
              </a:buClr>
              <a:buSzPts val="5120"/>
              <a:buFont typeface="Comic Sans MS"/>
              <a:buChar char="•"/>
            </a:pPr>
            <a:r>
              <a:rPr lang="en-US" sz="3200" b="1" i="1" u="none">
                <a:solidFill>
                  <a:srgbClr val="F87497"/>
                </a:solidFill>
                <a:latin typeface="Comic Sans MS"/>
                <a:ea typeface="Comic Sans MS"/>
                <a:cs typeface="Comic Sans MS"/>
                <a:sym typeface="Comic Sans MS"/>
              </a:rPr>
              <a:t>Kendini kabul edecek her türlü iyi ya da kötü gruba girmeye açık (çeteler, yasa dışı örgütler…)</a:t>
            </a:r>
            <a:endParaRPr/>
          </a:p>
          <a:p>
            <a:pPr marL="0" marR="0" lvl="0" indent="0" algn="l" rtl="0">
              <a:lnSpc>
                <a:spcPct val="100000"/>
              </a:lnSpc>
              <a:spcBef>
                <a:spcPts val="0"/>
              </a:spcBef>
              <a:spcAft>
                <a:spcPts val="0"/>
              </a:spcAft>
              <a:buNone/>
            </a:pPr>
            <a:endParaRPr sz="3200" b="1" i="1" u="none">
              <a:solidFill>
                <a:srgbClr val="F87497"/>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Arial"/>
              <a:buNone/>
            </a:pPr>
            <a:r>
              <a:rPr lang="en-US" sz="4000" b="1" i="1" u="none">
                <a:solidFill>
                  <a:srgbClr val="F87497"/>
                </a:solidFill>
                <a:latin typeface="Arial"/>
                <a:ea typeface="Arial"/>
                <a:cs typeface="Arial"/>
                <a:sym typeface="Arial"/>
              </a:rPr>
              <a:t/>
            </a:r>
            <a:br>
              <a:rPr lang="en-US" sz="4000" b="1" i="1" u="none">
                <a:solidFill>
                  <a:srgbClr val="F87497"/>
                </a:solidFill>
                <a:latin typeface="Arial"/>
                <a:ea typeface="Arial"/>
                <a:cs typeface="Arial"/>
                <a:sym typeface="Arial"/>
              </a:rPr>
            </a:br>
            <a:r>
              <a:rPr lang="en-US" sz="4000" b="1" i="1" u="none">
                <a:solidFill>
                  <a:srgbClr val="F87497"/>
                </a:solidFill>
                <a:latin typeface="Arial"/>
                <a:ea typeface="Arial"/>
                <a:cs typeface="Arial"/>
                <a:sym typeface="Arial"/>
              </a:rPr>
              <a:t/>
            </a:r>
            <a:br>
              <a:rPr lang="en-US" sz="4000" b="1" i="1" u="none">
                <a:solidFill>
                  <a:srgbClr val="F87497"/>
                </a:solidFill>
                <a:latin typeface="Arial"/>
                <a:ea typeface="Arial"/>
                <a:cs typeface="Arial"/>
                <a:sym typeface="Arial"/>
              </a:rPr>
            </a:br>
            <a:r>
              <a:rPr lang="en-US" sz="4000" b="1" i="1" u="none">
                <a:solidFill>
                  <a:srgbClr val="F87497"/>
                </a:solidFill>
                <a:latin typeface="Arial"/>
                <a:ea typeface="Arial"/>
                <a:cs typeface="Arial"/>
                <a:sym typeface="Arial"/>
              </a:rPr>
              <a:t>Küçük yaşta zararlı alışkanlıklar edinebilen (sigara, içki, tiner, bali…) bir birey olacaktır.</a:t>
            </a:r>
            <a:br>
              <a:rPr lang="en-US" sz="4000" b="1" i="1" u="none">
                <a:solidFill>
                  <a:srgbClr val="F87497"/>
                </a:solidFill>
                <a:latin typeface="Arial"/>
                <a:ea typeface="Arial"/>
                <a:cs typeface="Arial"/>
                <a:sym typeface="Arial"/>
              </a:rPr>
            </a:br>
            <a:r>
              <a:rPr lang="en-US" sz="4000" b="0" i="0" u="none">
                <a:solidFill>
                  <a:schemeClr val="lt2"/>
                </a:solidFill>
                <a:latin typeface="Arial"/>
                <a:ea typeface="Arial"/>
                <a:cs typeface="Arial"/>
                <a:sym typeface="Arial"/>
              </a:rPr>
              <a:t>.</a:t>
            </a:r>
            <a:endParaRPr/>
          </a:p>
        </p:txBody>
      </p:sp>
      <p:pic>
        <p:nvPicPr>
          <p:cNvPr id="394" name="Google Shape;394;p52"/>
          <p:cNvPicPr preferRelativeResize="0">
            <a:picLocks noGrp="1"/>
          </p:cNvPicPr>
          <p:nvPr>
            <p:ph type="body" idx="1"/>
          </p:nvPr>
        </p:nvPicPr>
        <p:blipFill rotWithShape="1">
          <a:blip r:embed="rId3">
            <a:alphaModFix/>
          </a:blip>
          <a:srcRect/>
          <a:stretch/>
        </p:blipFill>
        <p:spPr>
          <a:xfrm>
            <a:off x="3527425" y="2349500"/>
            <a:ext cx="5616575" cy="3384550"/>
          </a:xfrm>
          <a:prstGeom prst="rect">
            <a:avLst/>
          </a:prstGeom>
          <a:noFill/>
          <a:ln>
            <a:noFill/>
          </a:ln>
        </p:spPr>
      </p:pic>
      <p:pic>
        <p:nvPicPr>
          <p:cNvPr id="395" name="Google Shape;395;p52" descr="TIRYAKI"/>
          <p:cNvPicPr preferRelativeResize="0"/>
          <p:nvPr/>
        </p:nvPicPr>
        <p:blipFill rotWithShape="1">
          <a:blip r:embed="rId4">
            <a:alphaModFix/>
          </a:blip>
          <a:srcRect/>
          <a:stretch/>
        </p:blipFill>
        <p:spPr>
          <a:xfrm>
            <a:off x="539750" y="2852737"/>
            <a:ext cx="2857500" cy="2333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Comic Sans MS"/>
              <a:buNone/>
            </a:pPr>
            <a:r>
              <a:rPr lang="en-US" sz="4000" b="1" i="1" u="none">
                <a:solidFill>
                  <a:srgbClr val="F87497"/>
                </a:solidFill>
                <a:latin typeface="Comic Sans MS"/>
                <a:ea typeface="Comic Sans MS"/>
                <a:cs typeface="Comic Sans MS"/>
                <a:sym typeface="Comic Sans MS"/>
              </a:rPr>
              <a:t>TUTARSIZ – DENGESİZ AİLE</a:t>
            </a:r>
            <a:endParaRPr/>
          </a:p>
        </p:txBody>
      </p:sp>
      <p:pic>
        <p:nvPicPr>
          <p:cNvPr id="401" name="Google Shape;401;p53" descr="j0409917[1]"/>
          <p:cNvPicPr preferRelativeResize="0">
            <a:picLocks noGrp="1"/>
          </p:cNvPicPr>
          <p:nvPr>
            <p:ph type="body" idx="1"/>
          </p:nvPr>
        </p:nvPicPr>
        <p:blipFill rotWithShape="1">
          <a:blip r:embed="rId3">
            <a:alphaModFix/>
          </a:blip>
          <a:srcRect/>
          <a:stretch/>
        </p:blipFill>
        <p:spPr>
          <a:xfrm>
            <a:off x="827087" y="2060575"/>
            <a:ext cx="2089150" cy="2447925"/>
          </a:xfrm>
          <a:prstGeom prst="rect">
            <a:avLst/>
          </a:prstGeom>
          <a:noFill/>
          <a:ln>
            <a:noFill/>
          </a:ln>
        </p:spPr>
      </p:pic>
      <p:pic>
        <p:nvPicPr>
          <p:cNvPr id="402" name="Google Shape;402;p53" descr="j0311832[1]"/>
          <p:cNvPicPr preferRelativeResize="0"/>
          <p:nvPr/>
        </p:nvPicPr>
        <p:blipFill rotWithShape="1">
          <a:blip r:embed="rId4">
            <a:alphaModFix/>
          </a:blip>
          <a:srcRect/>
          <a:stretch/>
        </p:blipFill>
        <p:spPr>
          <a:xfrm>
            <a:off x="5292725" y="1700212"/>
            <a:ext cx="3384550" cy="3816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p:nvPr/>
        </p:nvSpPr>
        <p:spPr>
          <a:xfrm>
            <a:off x="1116012" y="188912"/>
            <a:ext cx="7412037" cy="6130925"/>
          </a:xfrm>
          <a:prstGeom prst="rect">
            <a:avLst/>
          </a:prstGeom>
          <a:noFill/>
          <a:ln>
            <a:noFill/>
          </a:ln>
        </p:spPr>
        <p:txBody>
          <a:bodyPr spcFirstLastPara="1" wrap="square" lIns="91425" tIns="45700" rIns="91425" bIns="45700" anchor="t" anchorCtr="0">
            <a:noAutofit/>
          </a:bodyPr>
          <a:lstStyle/>
          <a:p>
            <a:pPr marL="0" marR="0" lvl="0" indent="-266700" algn="l" rtl="0">
              <a:lnSpc>
                <a:spcPct val="100000"/>
              </a:lnSpc>
              <a:spcBef>
                <a:spcPts val="0"/>
              </a:spcBef>
              <a:spcAft>
                <a:spcPts val="0"/>
              </a:spcAft>
              <a:buClr>
                <a:schemeClr val="accent1"/>
              </a:buClr>
              <a:buSzPts val="4200"/>
              <a:buFont typeface="Noto Sans Symbols"/>
              <a:buChar char="➢"/>
            </a:pPr>
            <a:r>
              <a:rPr lang="en-US" sz="2800" b="1" i="1" u="none">
                <a:solidFill>
                  <a:srgbClr val="F87497"/>
                </a:solidFill>
                <a:latin typeface="Comic Sans MS"/>
                <a:ea typeface="Comic Sans MS"/>
                <a:cs typeface="Comic Sans MS"/>
                <a:sym typeface="Comic Sans MS"/>
              </a:rPr>
              <a:t>Anne ya da babadan birinin izin verdiğine diğeri izin vermez,</a:t>
            </a:r>
            <a:endParaRPr/>
          </a:p>
          <a:p>
            <a:pPr marL="0" marR="0" lvl="0" indent="-266700" algn="l" rtl="0">
              <a:lnSpc>
                <a:spcPct val="100000"/>
              </a:lnSpc>
              <a:spcBef>
                <a:spcPts val="0"/>
              </a:spcBef>
              <a:spcAft>
                <a:spcPts val="0"/>
              </a:spcAft>
              <a:buClr>
                <a:schemeClr val="accent1"/>
              </a:buClr>
              <a:buSzPts val="4200"/>
              <a:buFont typeface="Noto Sans Symbols"/>
              <a:buChar char="➢"/>
            </a:pPr>
            <a:r>
              <a:rPr lang="en-US" sz="2800" b="1" i="1" u="none">
                <a:solidFill>
                  <a:srgbClr val="F87497"/>
                </a:solidFill>
                <a:latin typeface="Comic Sans MS"/>
                <a:ea typeface="Comic Sans MS"/>
                <a:cs typeface="Comic Sans MS"/>
                <a:sym typeface="Comic Sans MS"/>
              </a:rPr>
              <a:t>Aile aynı davranışa farklı zamanlarda farklı tepkiler gösterebilir.( Örneğin çocuğa okuldan geldikten sonra dışarıda oyun oynamasına izin verilirken ertesi gün hiçbir haklı sebep gösterilmeden izin verilmemesi),</a:t>
            </a:r>
            <a:endParaRPr/>
          </a:p>
          <a:p>
            <a:pPr marL="0" marR="0" lvl="0" indent="-266700" algn="l" rtl="0">
              <a:lnSpc>
                <a:spcPct val="100000"/>
              </a:lnSpc>
              <a:spcBef>
                <a:spcPts val="0"/>
              </a:spcBef>
              <a:spcAft>
                <a:spcPts val="0"/>
              </a:spcAft>
              <a:buClr>
                <a:schemeClr val="accent1"/>
              </a:buClr>
              <a:buSzPts val="4200"/>
              <a:buFont typeface="Noto Sans Symbols"/>
              <a:buChar char="➢"/>
            </a:pPr>
            <a:r>
              <a:rPr lang="en-US" sz="2800" b="1" i="1" u="none">
                <a:solidFill>
                  <a:srgbClr val="F87497"/>
                </a:solidFill>
                <a:latin typeface="Comic Sans MS"/>
                <a:ea typeface="Comic Sans MS"/>
                <a:cs typeface="Comic Sans MS"/>
                <a:sym typeface="Comic Sans MS"/>
              </a:rPr>
              <a:t>Aile içinde ortak kararlar alınamaz,</a:t>
            </a:r>
            <a:endParaRPr/>
          </a:p>
          <a:p>
            <a:pPr marL="0" marR="0" lvl="0" indent="-266700" algn="l" rtl="0">
              <a:lnSpc>
                <a:spcPct val="100000"/>
              </a:lnSpc>
              <a:spcBef>
                <a:spcPts val="0"/>
              </a:spcBef>
              <a:spcAft>
                <a:spcPts val="0"/>
              </a:spcAft>
              <a:buClr>
                <a:schemeClr val="accent1"/>
              </a:buClr>
              <a:buSzPts val="4200"/>
              <a:buFont typeface="Noto Sans Symbols"/>
              <a:buChar char="➢"/>
            </a:pPr>
            <a:r>
              <a:rPr lang="en-US" sz="2800" b="1" i="1" u="none">
                <a:solidFill>
                  <a:srgbClr val="F87497"/>
                </a:solidFill>
                <a:latin typeface="Comic Sans MS"/>
                <a:ea typeface="Comic Sans MS"/>
                <a:cs typeface="Comic Sans MS"/>
                <a:sym typeface="Comic Sans MS"/>
              </a:rPr>
              <a:t>Kız – Erkek çocuk ayrımı yapılır. Örneğin bir çocuğun davranışına yasak konurken diğer çocuğun aynı davranışı hoşgörülü karşılanabilir. </a:t>
            </a:r>
            <a:endParaRPr/>
          </a:p>
          <a:p>
            <a:pPr marL="0" marR="0" lvl="0" indent="0" algn="l" rtl="0">
              <a:lnSpc>
                <a:spcPct val="100000"/>
              </a:lnSpc>
              <a:spcBef>
                <a:spcPts val="0"/>
              </a:spcBef>
              <a:spcAft>
                <a:spcPts val="0"/>
              </a:spcAft>
              <a:buNone/>
            </a:pPr>
            <a:endParaRPr sz="2800" b="1" i="1" u="none">
              <a:solidFill>
                <a:srgbClr val="F87497"/>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5"/>
          <p:cNvSpPr txBox="1"/>
          <p:nvPr/>
        </p:nvSpPr>
        <p:spPr>
          <a:xfrm>
            <a:off x="409141" y="432810"/>
            <a:ext cx="8280400" cy="6002337"/>
          </a:xfrm>
          <a:prstGeom prst="rect">
            <a:avLst/>
          </a:prstGeom>
          <a:noFill/>
          <a:ln>
            <a:noFill/>
          </a:ln>
        </p:spPr>
        <p:txBody>
          <a:bodyPr spcFirstLastPara="1" wrap="square" lIns="91425" tIns="45700" rIns="91425" bIns="45700" anchor="t" anchorCtr="0">
            <a:noAutofit/>
          </a:bodyPr>
          <a:lstStyle/>
          <a:p>
            <a:pPr marL="0" marR="0" lvl="0" indent="-203200" algn="l" rtl="0">
              <a:lnSpc>
                <a:spcPct val="100000"/>
              </a:lnSpc>
              <a:spcBef>
                <a:spcPts val="0"/>
              </a:spcBef>
              <a:spcAft>
                <a:spcPts val="0"/>
              </a:spcAft>
              <a:buClr>
                <a:srgbClr val="F87497"/>
              </a:buClr>
              <a:buSzPts val="3200"/>
              <a:buFont typeface="Noto Sans Symbols"/>
              <a:buChar char="➢"/>
            </a:pPr>
            <a:r>
              <a:rPr lang="tr-TR" sz="3200" b="1" i="1" u="none" dirty="0" smtClean="0">
                <a:solidFill>
                  <a:srgbClr val="F87497"/>
                </a:solidFill>
                <a:latin typeface="Comic Sans MS"/>
                <a:ea typeface="Comic Sans MS"/>
                <a:cs typeface="Comic Sans MS"/>
                <a:sym typeface="Comic Sans MS"/>
              </a:rPr>
              <a:t>Çocuğun eğitimi konusunda da aile tutarsızlık gösterir. Örneğin çocuğun aldığı ortalama bir not bir gün takdir edilirken, başka bir gün cezalandırılabilir.</a:t>
            </a:r>
            <a:endParaRPr lang="tr-TR" dirty="0" smtClean="0"/>
          </a:p>
          <a:p>
            <a:pPr marL="0" marR="0" lvl="0" indent="-203200" algn="l" rtl="0">
              <a:lnSpc>
                <a:spcPct val="100000"/>
              </a:lnSpc>
              <a:spcBef>
                <a:spcPts val="0"/>
              </a:spcBef>
              <a:spcAft>
                <a:spcPts val="0"/>
              </a:spcAft>
              <a:buClr>
                <a:srgbClr val="F87497"/>
              </a:buClr>
              <a:buSzPts val="3200"/>
              <a:buFont typeface="Noto Sans Symbols"/>
              <a:buChar char="➢"/>
            </a:pPr>
            <a:r>
              <a:rPr lang="tr-TR" sz="3200" b="1" i="1" u="none" dirty="0" smtClean="0">
                <a:solidFill>
                  <a:srgbClr val="F87497"/>
                </a:solidFill>
                <a:latin typeface="Comic Sans MS"/>
                <a:ea typeface="Comic Sans MS"/>
                <a:cs typeface="Comic Sans MS"/>
                <a:sym typeface="Comic Sans MS"/>
              </a:rPr>
              <a:t>Büyük ailelerde, ailenin çocuğa koyduğu kurallar aile büyükleri tarafından (dede, büyükanne vs.) hiçe sayılır,</a:t>
            </a:r>
            <a:endParaRPr lang="tr-TR" dirty="0" smtClean="0"/>
          </a:p>
          <a:p>
            <a:pPr marL="0" marR="0" lvl="0" indent="-203200" algn="l" rtl="0">
              <a:lnSpc>
                <a:spcPct val="100000"/>
              </a:lnSpc>
              <a:spcBef>
                <a:spcPts val="0"/>
              </a:spcBef>
              <a:spcAft>
                <a:spcPts val="0"/>
              </a:spcAft>
              <a:buClr>
                <a:srgbClr val="F87497"/>
              </a:buClr>
              <a:buSzPts val="3200"/>
              <a:buFont typeface="Noto Sans Symbols"/>
              <a:buChar char="➢"/>
            </a:pPr>
            <a:r>
              <a:rPr lang="tr-TR" sz="3200" b="1" i="1" u="none" dirty="0" smtClean="0">
                <a:solidFill>
                  <a:srgbClr val="F87497"/>
                </a:solidFill>
                <a:latin typeface="Comic Sans MS"/>
                <a:ea typeface="Comic Sans MS"/>
                <a:cs typeface="Comic Sans MS"/>
                <a:sym typeface="Comic Sans MS"/>
              </a:rPr>
              <a:t>Çoğu zaman anne babanın ruhsal durumundaki dengesizlikler çocuğa bu şekilde yansır.</a:t>
            </a:r>
            <a:endParaRPr lang="tr-TR" dirty="0" smtClean="0"/>
          </a:p>
          <a:p>
            <a:pPr marL="0" marR="0" lvl="0" indent="0" algn="l" rtl="0">
              <a:lnSpc>
                <a:spcPct val="100000"/>
              </a:lnSpc>
              <a:spcBef>
                <a:spcPts val="0"/>
              </a:spcBef>
              <a:spcAft>
                <a:spcPts val="0"/>
              </a:spcAft>
              <a:buNone/>
            </a:pPr>
            <a:endParaRPr sz="3200" b="1" i="1" u="none" dirty="0">
              <a:solidFill>
                <a:srgbClr val="F87497"/>
              </a:solidFill>
              <a:latin typeface="Comic Sans MS"/>
              <a:ea typeface="Comic Sans MS"/>
              <a:cs typeface="Comic Sans MS"/>
              <a:sym typeface="Comic Sans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6"/>
          <p:cNvSpPr txBox="1"/>
          <p:nvPr/>
        </p:nvSpPr>
        <p:spPr>
          <a:xfrm>
            <a:off x="468312" y="0"/>
            <a:ext cx="8280400" cy="6777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Eğer böyle davranıyorsanız çocuğunuz;</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Çocuk anne babadan birine kendini daha yakın hissederken, diğerinden uzaklaşır,</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İnatçı, her istediğinin yapılması için tutturan,</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Nerede nasıl davranacağını bilemeyen,</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Neyin doğru neyin yanlış olduğunu kestiremeyen,</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Çabuk sinirlenen, kavgacı,</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Sağlıklı bir kişilik geliştirmekte zorlanan</a:t>
            </a:r>
            <a:endParaRPr/>
          </a:p>
          <a:p>
            <a:pPr marL="0" marR="0" lvl="0" indent="-222250" algn="l" rtl="0">
              <a:lnSpc>
                <a:spcPct val="100000"/>
              </a:lnSpc>
              <a:spcBef>
                <a:spcPts val="1400"/>
              </a:spcBef>
              <a:spcAft>
                <a:spcPts val="0"/>
              </a:spcAft>
              <a:buClr>
                <a:srgbClr val="FF9900"/>
              </a:buClr>
              <a:buSzPts val="3500"/>
              <a:buFont typeface="Noto Sans Symbols"/>
              <a:buChar char="➢"/>
            </a:pPr>
            <a:r>
              <a:rPr lang="en-US" sz="2800" b="1" i="1" u="none">
                <a:solidFill>
                  <a:srgbClr val="F87497"/>
                </a:solidFill>
                <a:latin typeface="Comic Sans MS"/>
                <a:ea typeface="Comic Sans MS"/>
                <a:cs typeface="Comic Sans MS"/>
                <a:sym typeface="Comic Sans MS"/>
              </a:rPr>
              <a:t>Sosyal yaşama uyum sağlamakta güçlük çeken bir kişi olur.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187" name="Google Shape;187;p21"/>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Çocuğun yaşamını sağlıklı bir biçimde sürdürebilmesi,</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Özgüveni yüksek bir birey olabilmesi,</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Dış dünyaya açılabilmesi için gereksinim duyduğu deneyimleri kazanabilmesi,</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İnsan ilişkilerini kurma becerisine sahip olabilmesi,</a:t>
            </a:r>
            <a:endParaRPr/>
          </a:p>
          <a:p>
            <a:pPr marL="342900" lvl="0" indent="-342900" algn="l" rtl="0">
              <a:lnSpc>
                <a:spcPct val="9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Sorunlarına çözüm yolları bulabilmesi  için temellerin atıldığı ilk ortam ailedir.</a:t>
            </a:r>
            <a:endParaRPr/>
          </a:p>
        </p:txBody>
      </p:sp>
      <p:pic>
        <p:nvPicPr>
          <p:cNvPr id="188" name="Google Shape;188;p21" descr="el"/>
          <p:cNvPicPr preferRelativeResize="0"/>
          <p:nvPr/>
        </p:nvPicPr>
        <p:blipFill rotWithShape="1">
          <a:blip r:embed="rId3">
            <a:alphaModFix/>
          </a:blip>
          <a:srcRect/>
          <a:stretch/>
        </p:blipFill>
        <p:spPr>
          <a:xfrm>
            <a:off x="5364162" y="5424487"/>
            <a:ext cx="3024187" cy="143351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23455" y="450272"/>
            <a:ext cx="6982690" cy="5451763"/>
          </a:xfrm>
        </p:spPr>
        <p:txBody>
          <a:bodyPr/>
          <a:lstStyle/>
          <a:p>
            <a:pPr algn="l"/>
            <a:r>
              <a:rPr lang="tr-TR" b="1" i="1" dirty="0" smtClean="0"/>
              <a:t>		Çocuk yaptığı davranışın doğru olup olmamasından çok,’Ne zaman yaparsam cezadan kurtulabilirim?’ düşüncesi ile ilgilenir</a:t>
            </a:r>
            <a:r>
              <a:rPr lang="tr-TR" b="1" i="1" dirty="0" smtClean="0"/>
              <a:t>. Her </a:t>
            </a:r>
            <a:r>
              <a:rPr lang="tr-TR" b="1" i="1" dirty="0" smtClean="0"/>
              <a:t>şeyi yap ama cezadan nasıl kurtulabileceğini bul tekniğini geliştirir.</a:t>
            </a:r>
            <a:endParaRPr lang="tr-TR" dirty="0" smtClean="0"/>
          </a:p>
          <a:p>
            <a:r>
              <a:rPr lang="tr-TR" dirty="0" smtClean="0"/>
              <a:t/>
            </a:r>
            <a:br>
              <a:rPr lang="tr-TR" dirty="0" smtClean="0"/>
            </a:b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Comic Sans MS"/>
              <a:buNone/>
            </a:pPr>
            <a:r>
              <a:rPr lang="en-US" sz="4000" b="1" i="1" u="none">
                <a:solidFill>
                  <a:srgbClr val="F87497"/>
                </a:solidFill>
                <a:latin typeface="Comic Sans MS"/>
                <a:ea typeface="Comic Sans MS"/>
                <a:cs typeface="Comic Sans MS"/>
                <a:sym typeface="Comic Sans MS"/>
              </a:rPr>
              <a:t>GEVŞEK(SERBEST )AİLE</a:t>
            </a:r>
            <a:endParaRPr/>
          </a:p>
        </p:txBody>
      </p:sp>
      <p:pic>
        <p:nvPicPr>
          <p:cNvPr id="436" name="Google Shape;436;p58" descr="j0410245[1]"/>
          <p:cNvPicPr preferRelativeResize="0"/>
          <p:nvPr/>
        </p:nvPicPr>
        <p:blipFill rotWithShape="1">
          <a:blip r:embed="rId3">
            <a:alphaModFix/>
          </a:blip>
          <a:srcRect/>
          <a:stretch/>
        </p:blipFill>
        <p:spPr>
          <a:xfrm>
            <a:off x="827087" y="2636837"/>
            <a:ext cx="1425575" cy="1841500"/>
          </a:xfrm>
          <a:prstGeom prst="rect">
            <a:avLst/>
          </a:prstGeom>
          <a:noFill/>
          <a:ln>
            <a:noFill/>
          </a:ln>
        </p:spPr>
      </p:pic>
      <p:pic>
        <p:nvPicPr>
          <p:cNvPr id="437" name="Google Shape;437;p58" descr="j0410243[1]"/>
          <p:cNvPicPr preferRelativeResize="0"/>
          <p:nvPr/>
        </p:nvPicPr>
        <p:blipFill rotWithShape="1">
          <a:blip r:embed="rId4">
            <a:alphaModFix/>
          </a:blip>
          <a:srcRect/>
          <a:stretch/>
        </p:blipFill>
        <p:spPr>
          <a:xfrm>
            <a:off x="6084887" y="2708275"/>
            <a:ext cx="1235075" cy="1847850"/>
          </a:xfrm>
          <a:prstGeom prst="rect">
            <a:avLst/>
          </a:prstGeom>
          <a:noFill/>
          <a:ln>
            <a:noFill/>
          </a:ln>
        </p:spPr>
      </p:pic>
      <p:pic>
        <p:nvPicPr>
          <p:cNvPr id="438" name="Google Shape;438;p58" descr="j0404177[1]"/>
          <p:cNvPicPr preferRelativeResize="0"/>
          <p:nvPr/>
        </p:nvPicPr>
        <p:blipFill rotWithShape="1">
          <a:blip r:embed="rId5">
            <a:alphaModFix/>
          </a:blip>
          <a:srcRect/>
          <a:stretch/>
        </p:blipFill>
        <p:spPr>
          <a:xfrm>
            <a:off x="3492500" y="4221162"/>
            <a:ext cx="1831975" cy="1352550"/>
          </a:xfrm>
          <a:prstGeom prst="rect">
            <a:avLst/>
          </a:prstGeom>
          <a:noFill/>
          <a:ln>
            <a:noFill/>
          </a:ln>
        </p:spPr>
      </p:pic>
      <p:sp>
        <p:nvSpPr>
          <p:cNvPr id="439" name="Google Shape;439;p58"/>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Arial"/>
              <a:buNone/>
            </a:pPr>
            <a:r>
              <a:rPr lang="en-US" sz="3200" b="0" i="0" u="none">
                <a:solidFill>
                  <a:schemeClr val="lt1"/>
                </a:solidFill>
                <a:latin typeface="Arial"/>
                <a:ea typeface="Arial"/>
                <a:cs typeface="Arial"/>
                <a:sym typeface="Arial"/>
              </a:rPr>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445" name="Google Shape;445;p59"/>
          <p:cNvSpPr txBox="1">
            <a:spLocks noGrp="1"/>
          </p:cNvSpPr>
          <p:nvPr>
            <p:ph type="body" idx="1"/>
          </p:nvPr>
        </p:nvSpPr>
        <p:spPr>
          <a:xfrm>
            <a:off x="457200" y="260350"/>
            <a:ext cx="8229600" cy="58356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Özgür ve eşit ortam yaratmak isterler. Bu düşünce ile çocuğun başına buyruk yetişmesi ,dilediğince davranması ve çocuğun üzerinde aile denetiminin olmaması vardır.</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Çocukta aşırı hareket ve davranış serbestliği vardır.</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Kendisine ve çevresine zarar verecek davranışlarda bile aile müdahale etmez.</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 Aile doğruyu yanlışı çocuğun yaparak,yaşayarak öğrenmesini ister, çocuğa neyi yapması,neyi yapmaması konusunda bilgi vermez.</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Çocuğun hakları sınırsızdır, nerde duracağını bilmez.</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451" name="Google Shape;451;p60"/>
          <p:cNvSpPr txBox="1">
            <a:spLocks noGrp="1"/>
          </p:cNvSpPr>
          <p:nvPr>
            <p:ph type="body" idx="1"/>
          </p:nvPr>
        </p:nvSpPr>
        <p:spPr>
          <a:xfrm>
            <a:off x="457200" y="692150"/>
            <a:ext cx="8229600" cy="58324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Anne baba çocuğun davranışlarına karışmaz yalnız büyük bir problem olduğunda varlıklarını hissettirirler.</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Çocukları mutlu olsun diye tüm isteklerine kayıtsız şartsız uyarlar.(Şu mantık vardır;Bırak ver de ağlamasın siz hiç çocuk olmadınız mı?)</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Kendi yaşamadıklarını çocuklarının yaşamasını isterler.</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Çocuğa kesin kurallar belirtilmez,ceza verirler ama caydırıcı olmaz.cezanın nedenleri de açıklanmaz, suçunu kendi bilsin denilir.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Arial"/>
              <a:buNone/>
            </a:pPr>
            <a:r>
              <a:rPr lang="en-US" sz="4000" b="1" i="1" u="none">
                <a:solidFill>
                  <a:srgbClr val="FFFF66"/>
                </a:solidFill>
                <a:latin typeface="Arial"/>
                <a:ea typeface="Arial"/>
                <a:cs typeface="Arial"/>
                <a:sym typeface="Arial"/>
              </a:rPr>
              <a:t/>
            </a:r>
            <a:br>
              <a:rPr lang="en-US" sz="4000" b="1" i="1" u="none">
                <a:solidFill>
                  <a:srgbClr val="FFFF66"/>
                </a:solidFill>
                <a:latin typeface="Arial"/>
                <a:ea typeface="Arial"/>
                <a:cs typeface="Arial"/>
                <a:sym typeface="Arial"/>
              </a:rPr>
            </a:br>
            <a:r>
              <a:rPr lang="en-US" sz="4000" b="1" i="1" u="none">
                <a:solidFill>
                  <a:srgbClr val="FFFF66"/>
                </a:solidFill>
                <a:latin typeface="Comic Sans MS"/>
                <a:ea typeface="Comic Sans MS"/>
                <a:cs typeface="Comic Sans MS"/>
                <a:sym typeface="Comic Sans MS"/>
              </a:rPr>
              <a:t>Eğer böyle davranırsanız çocuğunuz;</a:t>
            </a:r>
            <a:br>
              <a:rPr lang="en-US" sz="4000" b="1" i="1" u="none">
                <a:solidFill>
                  <a:srgbClr val="FFFF66"/>
                </a:solidFill>
                <a:latin typeface="Comic Sans MS"/>
                <a:ea typeface="Comic Sans MS"/>
                <a:cs typeface="Comic Sans MS"/>
                <a:sym typeface="Comic Sans MS"/>
              </a:rPr>
            </a:br>
            <a:endParaRPr/>
          </a:p>
        </p:txBody>
      </p:sp>
      <p:sp>
        <p:nvSpPr>
          <p:cNvPr id="457" name="Google Shape;457;p61"/>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Doyumsuz,</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Devamlı birilerinden hizmet bekleyen,her istediğinin yapılmasını isteyen,</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Bencil,saygısız,sorumsuz,</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Okulda kurallarla karşılaştığında hayal kırıklığına uğrayan ve uyum sağlayamayan,</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Toplumun vermediği hakları kendilerine tanımaya çalışan,</a:t>
            </a:r>
            <a:endParaRPr/>
          </a:p>
          <a:p>
            <a:pPr marL="342900" lvl="0" indent="-165100" algn="l" rtl="0">
              <a:lnSpc>
                <a:spcPct val="100000"/>
              </a:lnSpc>
              <a:spcBef>
                <a:spcPts val="560"/>
              </a:spcBef>
              <a:spcAft>
                <a:spcPts val="0"/>
              </a:spcAft>
              <a:buClr>
                <a:schemeClr val="lt2"/>
              </a:buClr>
              <a:buSzPts val="2800"/>
              <a:buFont typeface="Noto Sans Symbols"/>
              <a:buNone/>
            </a:pPr>
            <a:endParaRPr sz="2800" b="1" i="1" u="none">
              <a:solidFill>
                <a:srgbClr val="F87497"/>
              </a:solidFill>
              <a:latin typeface="Comic Sans MS"/>
              <a:ea typeface="Comic Sans MS"/>
              <a:cs typeface="Comic Sans MS"/>
              <a:sym typeface="Comic Sans MS"/>
            </a:endParaRPr>
          </a:p>
          <a:p>
            <a:pPr marL="342900" lvl="0" indent="-165100" algn="l" rtl="0">
              <a:spcBef>
                <a:spcPts val="560"/>
              </a:spcBef>
              <a:spcAft>
                <a:spcPts val="0"/>
              </a:spcAft>
              <a:buSzPts val="2800"/>
              <a:buFont typeface="Arial"/>
              <a:buNone/>
            </a:pPr>
            <a:endParaRPr sz="2800" b="1" i="1" u="none">
              <a:solidFill>
                <a:srgbClr val="F87497"/>
              </a:solidFill>
              <a:latin typeface="Comic Sans MS"/>
              <a:ea typeface="Comic Sans MS"/>
              <a:cs typeface="Comic Sans MS"/>
              <a:sym typeface="Comic Sans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463" name="Google Shape;463;p62"/>
          <p:cNvSpPr txBox="1">
            <a:spLocks noGrp="1"/>
          </p:cNvSpPr>
          <p:nvPr>
            <p:ph type="body" idx="1"/>
          </p:nvPr>
        </p:nvSpPr>
        <p:spPr>
          <a:xfrm>
            <a:off x="457200" y="333375"/>
            <a:ext cx="8229600" cy="57626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Herkese her istediğimi yaptırabilirim düşüncesine sahip olduğundan dış dünyaya bu anlamda uymakta zorluk yaşayan,</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Çabuk kızan,sabırsız,şımarık,zor sosyalleşen,kendini beğenen,kibirli çocuklar olurlar.</a:t>
            </a:r>
            <a:endParaRPr/>
          </a:p>
          <a:p>
            <a:pPr marL="342900" lvl="0" indent="-342900" algn="l" rtl="0">
              <a:lnSpc>
                <a:spcPct val="100000"/>
              </a:lnSpc>
              <a:spcBef>
                <a:spcPts val="560"/>
              </a:spcBef>
              <a:spcAft>
                <a:spcPts val="0"/>
              </a:spcAft>
              <a:buSzPts val="2800"/>
              <a:buFont typeface="Arial"/>
              <a:buNone/>
            </a:pPr>
            <a:endParaRPr sz="2800" b="1" i="1" u="none">
              <a:solidFill>
                <a:srgbClr val="F87497"/>
              </a:solidFill>
              <a:latin typeface="Comic Sans MS"/>
              <a:ea typeface="Comic Sans MS"/>
              <a:cs typeface="Comic Sans MS"/>
              <a:sym typeface="Comic Sans MS"/>
            </a:endParaRPr>
          </a:p>
          <a:p>
            <a:pPr marL="342900" lvl="0" indent="-342900" algn="l" rtl="0">
              <a:lnSpc>
                <a:spcPct val="100000"/>
              </a:lnSpc>
              <a:spcBef>
                <a:spcPts val="560"/>
              </a:spcBef>
              <a:spcAft>
                <a:spcPts val="0"/>
              </a:spcAft>
              <a:buSzPts val="2800"/>
              <a:buFont typeface="Comic Sans MS"/>
              <a:buNone/>
            </a:pPr>
            <a:r>
              <a:rPr lang="en-US" sz="2800" b="1" i="1" u="none">
                <a:solidFill>
                  <a:srgbClr val="F87497"/>
                </a:solidFill>
                <a:latin typeface="Comic Sans MS"/>
                <a:ea typeface="Comic Sans MS"/>
                <a:cs typeface="Comic Sans MS"/>
                <a:sym typeface="Comic Sans MS"/>
              </a:rPr>
              <a:t>Çocuk anne babayı kullanır,onu tehdit edebilir;Dediğimi yapmazsanız hasta olurum,yemek yemem, kendimi arabaların önüne atarım, evden kaçarım der ve dediği olmazsa bu söylediklerini yapar.</a:t>
            </a:r>
            <a:endParaRPr/>
          </a:p>
          <a:p>
            <a:pPr marL="342900" lvl="0" indent="-165100" algn="l" rtl="0">
              <a:lnSpc>
                <a:spcPct val="100000"/>
              </a:lnSpc>
              <a:spcBef>
                <a:spcPts val="560"/>
              </a:spcBef>
              <a:spcAft>
                <a:spcPts val="0"/>
              </a:spcAft>
              <a:buClr>
                <a:schemeClr val="lt2"/>
              </a:buClr>
              <a:buSzPts val="2800"/>
              <a:buFont typeface="Arial"/>
              <a:buNone/>
            </a:pPr>
            <a:endParaRPr sz="2800" b="0" i="0" u="none">
              <a:solidFill>
                <a:schemeClr val="lt1"/>
              </a:solidFill>
              <a:latin typeface="Arial"/>
              <a:ea typeface="Arial"/>
              <a:cs typeface="Arial"/>
              <a:sym typeface="Arial"/>
            </a:endParaRPr>
          </a:p>
          <a:p>
            <a:pPr marL="342900" lvl="0" indent="-165100" algn="l" rtl="0">
              <a:spcBef>
                <a:spcPts val="560"/>
              </a:spcBef>
              <a:spcAft>
                <a:spcPts val="0"/>
              </a:spcAft>
              <a:buSzPts val="2800"/>
              <a:buFont typeface="Arial"/>
              <a:buNone/>
            </a:pPr>
            <a:endParaRPr sz="2800" b="0" i="0" u="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400"/>
              <a:buFont typeface="Comic Sans MS"/>
              <a:buNone/>
            </a:pPr>
            <a:r>
              <a:rPr lang="en-US" sz="4400" b="1" i="1" u="none">
                <a:solidFill>
                  <a:srgbClr val="F87497"/>
                </a:solidFill>
                <a:latin typeface="Comic Sans MS"/>
                <a:ea typeface="Comic Sans MS"/>
                <a:cs typeface="Comic Sans MS"/>
                <a:sym typeface="Comic Sans MS"/>
              </a:rPr>
              <a:t>MÜKEMMELİYETÇİ AİLE</a:t>
            </a:r>
            <a:endParaRPr/>
          </a:p>
        </p:txBody>
      </p:sp>
      <p:pic>
        <p:nvPicPr>
          <p:cNvPr id="469" name="Google Shape;469;p63"/>
          <p:cNvPicPr preferRelativeResize="0">
            <a:picLocks noGrp="1"/>
          </p:cNvPicPr>
          <p:nvPr>
            <p:ph type="body" idx="1"/>
          </p:nvPr>
        </p:nvPicPr>
        <p:blipFill rotWithShape="1">
          <a:blip r:embed="rId3">
            <a:alphaModFix/>
          </a:blip>
          <a:srcRect/>
          <a:stretch/>
        </p:blipFill>
        <p:spPr>
          <a:xfrm>
            <a:off x="1258887" y="1844675"/>
            <a:ext cx="3319462" cy="2211387"/>
          </a:xfrm>
          <a:prstGeom prst="rect">
            <a:avLst/>
          </a:prstGeom>
          <a:noFill/>
          <a:ln>
            <a:noFill/>
          </a:ln>
        </p:spPr>
      </p:pic>
      <p:pic>
        <p:nvPicPr>
          <p:cNvPr id="470" name="Google Shape;470;p63" descr="j0406104[1]"/>
          <p:cNvPicPr preferRelativeResize="0"/>
          <p:nvPr/>
        </p:nvPicPr>
        <p:blipFill rotWithShape="1">
          <a:blip r:embed="rId4">
            <a:alphaModFix/>
          </a:blip>
          <a:srcRect/>
          <a:stretch/>
        </p:blipFill>
        <p:spPr>
          <a:xfrm>
            <a:off x="5651500" y="1916112"/>
            <a:ext cx="1512887" cy="2058987"/>
          </a:xfrm>
          <a:prstGeom prst="rect">
            <a:avLst/>
          </a:prstGeom>
          <a:noFill/>
          <a:ln>
            <a:noFill/>
          </a:ln>
        </p:spPr>
      </p:pic>
      <p:pic>
        <p:nvPicPr>
          <p:cNvPr id="471" name="Google Shape;471;p63" descr="j0409927[1]"/>
          <p:cNvPicPr preferRelativeResize="0"/>
          <p:nvPr/>
        </p:nvPicPr>
        <p:blipFill rotWithShape="1">
          <a:blip r:embed="rId5">
            <a:alphaModFix/>
          </a:blip>
          <a:srcRect/>
          <a:stretch/>
        </p:blipFill>
        <p:spPr>
          <a:xfrm>
            <a:off x="5148262" y="4508500"/>
            <a:ext cx="1655762" cy="1841500"/>
          </a:xfrm>
          <a:prstGeom prst="rect">
            <a:avLst/>
          </a:prstGeom>
          <a:noFill/>
          <a:ln>
            <a:noFill/>
          </a:ln>
        </p:spPr>
      </p:pic>
      <p:pic>
        <p:nvPicPr>
          <p:cNvPr id="472" name="Google Shape;472;p63" descr="j0410287[1]"/>
          <p:cNvPicPr preferRelativeResize="0"/>
          <p:nvPr/>
        </p:nvPicPr>
        <p:blipFill rotWithShape="1">
          <a:blip r:embed="rId6">
            <a:alphaModFix/>
          </a:blip>
          <a:srcRect/>
          <a:stretch/>
        </p:blipFill>
        <p:spPr>
          <a:xfrm>
            <a:off x="1692275" y="4221162"/>
            <a:ext cx="1600200" cy="1841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478" name="Google Shape;478;p64"/>
          <p:cNvSpPr txBox="1">
            <a:spLocks noGrp="1"/>
          </p:cNvSpPr>
          <p:nvPr>
            <p:ph type="body" idx="1"/>
          </p:nvPr>
        </p:nvSpPr>
        <p:spPr>
          <a:xfrm>
            <a:off x="457200" y="260350"/>
            <a:ext cx="8229600" cy="58356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Her şeyin en iyisini çocuktan beklerler.</a:t>
            </a:r>
            <a:endParaRPr/>
          </a:p>
          <a:p>
            <a:pPr marL="342900" lvl="0" indent="-342900" algn="l" rtl="0">
              <a:lnSpc>
                <a:spcPct val="8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Kendilerinin gerçekleştiremedikleri yaşantıları çocuklarının gerçekleştirmesini isterler.( Çocuk okul birincisi olmalı,iyi konuşmalı,lider olmalı,iyi şarkı söyleyip iyi resim yapmalı….)</a:t>
            </a:r>
            <a:endParaRPr/>
          </a:p>
          <a:p>
            <a:pPr marL="342900" lvl="0" indent="-342900" algn="l" rtl="0">
              <a:lnSpc>
                <a:spcPct val="8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Çocuklar çocukluğunu yaşayamazlar.</a:t>
            </a:r>
            <a:endParaRPr/>
          </a:p>
          <a:p>
            <a:pPr marL="342900" lvl="0" indent="-342900" algn="l" rtl="0">
              <a:lnSpc>
                <a:spcPct val="8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Çocuklarını olduğu gibi kabul etmezler. Çocuğun kaldırabileceğinden daha fazlasını ona yüklerler.Çocuğun yanlış yapmaya kesinlikle hakkı yoktur.</a:t>
            </a:r>
            <a:endParaRPr/>
          </a:p>
          <a:p>
            <a:pPr marL="342900" lvl="0" indent="-139700" algn="l" rtl="0">
              <a:lnSpc>
                <a:spcPct val="80000"/>
              </a:lnSpc>
              <a:spcBef>
                <a:spcPts val="640"/>
              </a:spcBef>
              <a:spcAft>
                <a:spcPts val="0"/>
              </a:spcAft>
              <a:buClr>
                <a:schemeClr val="lt2"/>
              </a:buClr>
              <a:buSzPts val="3200"/>
              <a:buFont typeface="Noto Sans Symbols"/>
              <a:buNone/>
            </a:pPr>
            <a:endParaRPr sz="3200" b="1" i="1" u="none">
              <a:solidFill>
                <a:srgbClr val="F87497"/>
              </a:solidFill>
              <a:latin typeface="Comic Sans MS"/>
              <a:ea typeface="Comic Sans MS"/>
              <a:cs typeface="Comic Sans MS"/>
              <a:sym typeface="Comic Sans MS"/>
            </a:endParaRPr>
          </a:p>
          <a:p>
            <a:pPr marL="342900" lvl="0" indent="-139700" algn="l" rtl="0">
              <a:lnSpc>
                <a:spcPct val="80000"/>
              </a:lnSpc>
              <a:spcBef>
                <a:spcPts val="640"/>
              </a:spcBef>
              <a:spcAft>
                <a:spcPts val="0"/>
              </a:spcAft>
              <a:buClr>
                <a:schemeClr val="lt2"/>
              </a:buClr>
              <a:buSzPts val="3200"/>
              <a:buFont typeface="Noto Sans Symbols"/>
              <a:buNone/>
            </a:pPr>
            <a:endParaRPr sz="3200" b="1" i="1" u="none">
              <a:solidFill>
                <a:srgbClr val="F87497"/>
              </a:solidFill>
              <a:latin typeface="Comic Sans MS"/>
              <a:ea typeface="Comic Sans MS"/>
              <a:cs typeface="Comic Sans MS"/>
              <a:sym typeface="Comic Sans MS"/>
            </a:endParaRPr>
          </a:p>
          <a:p>
            <a:pPr marL="342900" lvl="0" indent="-165100" algn="l" rtl="0">
              <a:lnSpc>
                <a:spcPct val="80000"/>
              </a:lnSpc>
              <a:spcBef>
                <a:spcPts val="560"/>
              </a:spcBef>
              <a:spcAft>
                <a:spcPts val="0"/>
              </a:spcAft>
              <a:buClr>
                <a:schemeClr val="lt2"/>
              </a:buClr>
              <a:buSzPts val="2800"/>
              <a:buFont typeface="Arial"/>
              <a:buNone/>
            </a:pPr>
            <a:endParaRPr sz="2800" b="1" i="1" u="none">
              <a:solidFill>
                <a:srgbClr val="F87497"/>
              </a:solidFill>
              <a:latin typeface="Comic Sans MS"/>
              <a:ea typeface="Comic Sans MS"/>
              <a:cs typeface="Comic Sans MS"/>
              <a:sym typeface="Comic Sans MS"/>
            </a:endParaRPr>
          </a:p>
          <a:p>
            <a:pPr marL="342900" lvl="0" indent="-165100" algn="l" rtl="0">
              <a:lnSpc>
                <a:spcPct val="80000"/>
              </a:lnSpc>
              <a:spcBef>
                <a:spcPts val="560"/>
              </a:spcBef>
              <a:spcAft>
                <a:spcPts val="0"/>
              </a:spcAft>
              <a:buClr>
                <a:schemeClr val="lt2"/>
              </a:buClr>
              <a:buSzPts val="2800"/>
              <a:buFont typeface="Arial"/>
              <a:buNone/>
            </a:pPr>
            <a:endParaRPr sz="2800" b="1" i="1" u="none">
              <a:solidFill>
                <a:srgbClr val="F87497"/>
              </a:solidFill>
              <a:latin typeface="Comic Sans MS"/>
              <a:ea typeface="Comic Sans MS"/>
              <a:cs typeface="Comic Sans MS"/>
              <a:sym typeface="Comic Sans MS"/>
            </a:endParaRPr>
          </a:p>
          <a:p>
            <a:pPr marL="342900" lvl="0" indent="-165100" algn="l" rtl="0">
              <a:lnSpc>
                <a:spcPct val="80000"/>
              </a:lnSpc>
              <a:spcBef>
                <a:spcPts val="560"/>
              </a:spcBef>
              <a:spcAft>
                <a:spcPts val="0"/>
              </a:spcAft>
              <a:buClr>
                <a:schemeClr val="lt2"/>
              </a:buClr>
              <a:buSzPts val="2800"/>
              <a:buFont typeface="Arial"/>
              <a:buNone/>
            </a:pPr>
            <a:endParaRPr sz="2800" b="1" i="1" u="none">
              <a:solidFill>
                <a:srgbClr val="F87497"/>
              </a:solidFill>
              <a:latin typeface="Comic Sans MS"/>
              <a:ea typeface="Comic Sans MS"/>
              <a:cs typeface="Comic Sans MS"/>
              <a:sym typeface="Comic Sans MS"/>
            </a:endParaRPr>
          </a:p>
          <a:p>
            <a:pPr marL="342900" lvl="0" indent="-165100" algn="l" rtl="0">
              <a:lnSpc>
                <a:spcPct val="80000"/>
              </a:lnSpc>
              <a:spcBef>
                <a:spcPts val="560"/>
              </a:spcBef>
              <a:spcAft>
                <a:spcPts val="0"/>
              </a:spcAft>
              <a:buClr>
                <a:schemeClr val="lt2"/>
              </a:buClr>
              <a:buSzPts val="2800"/>
              <a:buFont typeface="Arial"/>
              <a:buNone/>
            </a:pPr>
            <a:endParaRPr sz="2800" b="0" i="0" u="none">
              <a:solidFill>
                <a:schemeClr val="lt1"/>
              </a:solidFill>
              <a:latin typeface="Arial"/>
              <a:ea typeface="Arial"/>
              <a:cs typeface="Arial"/>
              <a:sym typeface="Arial"/>
            </a:endParaRPr>
          </a:p>
          <a:p>
            <a:pPr marL="342900" lvl="0" indent="-165100" algn="l" rtl="0">
              <a:lnSpc>
                <a:spcPct val="80000"/>
              </a:lnSpc>
              <a:spcBef>
                <a:spcPts val="560"/>
              </a:spcBef>
              <a:spcAft>
                <a:spcPts val="0"/>
              </a:spcAft>
              <a:buClr>
                <a:schemeClr val="lt2"/>
              </a:buClr>
              <a:buSzPts val="2800"/>
              <a:buFont typeface="Arial"/>
              <a:buNone/>
            </a:pPr>
            <a:endParaRPr sz="2800" b="0" i="0" u="none">
              <a:solidFill>
                <a:schemeClr val="lt1"/>
              </a:solidFill>
              <a:latin typeface="Arial"/>
              <a:ea typeface="Arial"/>
              <a:cs typeface="Arial"/>
              <a:sym typeface="Arial"/>
            </a:endParaRPr>
          </a:p>
          <a:p>
            <a:pPr marL="342900" lvl="0" indent="-165100" algn="l" rtl="0">
              <a:lnSpc>
                <a:spcPct val="80000"/>
              </a:lnSpc>
              <a:spcBef>
                <a:spcPts val="560"/>
              </a:spcBef>
              <a:spcAft>
                <a:spcPts val="0"/>
              </a:spcAft>
              <a:buClr>
                <a:schemeClr val="lt2"/>
              </a:buClr>
              <a:buSzPts val="2800"/>
              <a:buFont typeface="Arial"/>
              <a:buNone/>
            </a:pPr>
            <a:endParaRPr sz="2800" b="0" i="0" u="none">
              <a:solidFill>
                <a:schemeClr val="lt1"/>
              </a:solidFill>
              <a:latin typeface="Arial"/>
              <a:ea typeface="Arial"/>
              <a:cs typeface="Arial"/>
              <a:sym typeface="Arial"/>
            </a:endParaRPr>
          </a:p>
          <a:p>
            <a:pPr marL="342900" lvl="0" indent="-342900" algn="l" rtl="0">
              <a:lnSpc>
                <a:spcPct val="80000"/>
              </a:lnSpc>
              <a:spcBef>
                <a:spcPts val="560"/>
              </a:spcBef>
              <a:spcAft>
                <a:spcPts val="0"/>
              </a:spcAft>
              <a:buSzPts val="2800"/>
              <a:buFont typeface="Arial"/>
              <a:buNone/>
            </a:pPr>
            <a:endParaRPr sz="2800" b="0" i="0" u="none">
              <a:solidFill>
                <a:schemeClr val="lt1"/>
              </a:solidFill>
              <a:latin typeface="Arial"/>
              <a:ea typeface="Arial"/>
              <a:cs typeface="Arial"/>
              <a:sym typeface="Arial"/>
            </a:endParaRPr>
          </a:p>
          <a:p>
            <a:pPr marL="342900" lvl="0" indent="-165100" algn="l" rtl="0">
              <a:spcBef>
                <a:spcPts val="560"/>
              </a:spcBef>
              <a:spcAft>
                <a:spcPts val="0"/>
              </a:spcAft>
              <a:buSzPts val="2800"/>
              <a:buFont typeface="Arial"/>
              <a:buNone/>
            </a:pPr>
            <a:endParaRPr sz="2800" b="0" i="0" u="none">
              <a:solidFill>
                <a:schemeClr val="lt1"/>
              </a:solidFill>
              <a:latin typeface="Arial"/>
              <a:ea typeface="Arial"/>
              <a:cs typeface="Arial"/>
              <a:sym typeface="Arial"/>
            </a:endParaRPr>
          </a:p>
        </p:txBody>
      </p:sp>
      <p:pic>
        <p:nvPicPr>
          <p:cNvPr id="479" name="Google Shape;479;p64" descr="j0397494[1]"/>
          <p:cNvPicPr preferRelativeResize="0"/>
          <p:nvPr/>
        </p:nvPicPr>
        <p:blipFill rotWithShape="1">
          <a:blip r:embed="rId3">
            <a:alphaModFix/>
          </a:blip>
          <a:srcRect/>
          <a:stretch/>
        </p:blipFill>
        <p:spPr>
          <a:xfrm>
            <a:off x="7769225" y="2349500"/>
            <a:ext cx="1089025" cy="15843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485" name="Google Shape;485;p65"/>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Anne babanın katı kuralları ve kalıpları vardır. Çocuk bu kurallara uymak zorundadır.</a:t>
            </a:r>
            <a:endParaRPr/>
          </a:p>
          <a:p>
            <a:pPr marL="342900" lvl="0" indent="-342900" algn="l" rtl="0">
              <a:lnSpc>
                <a:spcPct val="9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Çocuğun arkadaş seçimi aileye aittir.Bütün çocukça davranışlar yasaklanır.</a:t>
            </a:r>
            <a:endParaRPr/>
          </a:p>
          <a:p>
            <a:pPr marL="342900" lvl="0" indent="-342900" algn="l" rtl="0">
              <a:lnSpc>
                <a:spcPct val="9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Kurallara uymayan çocuk ceza alır.(Duygusal sömürü var. Saçımı süpürge ettim,ne istersen yaptım ….)</a:t>
            </a:r>
            <a:endParaRPr/>
          </a:p>
          <a:p>
            <a:pPr marL="342900" lvl="0" indent="-342900" algn="l" rtl="0">
              <a:lnSpc>
                <a:spcPct val="9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Beklentiler çocuğun kapasitesinin çok üstündedir.</a:t>
            </a:r>
            <a:endParaRPr/>
          </a:p>
          <a:p>
            <a:pPr marL="342900" lvl="0" indent="-139700" algn="l" rtl="0">
              <a:spcBef>
                <a:spcPts val="640"/>
              </a:spcBef>
              <a:spcAft>
                <a:spcPts val="0"/>
              </a:spcAft>
              <a:buSzPts val="3200"/>
              <a:buFont typeface="Arial"/>
              <a:buNone/>
            </a:pPr>
            <a:endParaRPr sz="3200" b="1" i="1" u="none">
              <a:solidFill>
                <a:srgbClr val="F87497"/>
              </a:solidFill>
              <a:latin typeface="Comic Sans MS"/>
              <a:ea typeface="Comic Sans MS"/>
              <a:cs typeface="Comic Sans MS"/>
              <a:sym typeface="Comic Sans MS"/>
            </a:endParaRPr>
          </a:p>
        </p:txBody>
      </p:sp>
      <p:pic>
        <p:nvPicPr>
          <p:cNvPr id="486" name="Google Shape;486;p65" descr="cocuk"/>
          <p:cNvPicPr preferRelativeResize="0"/>
          <p:nvPr/>
        </p:nvPicPr>
        <p:blipFill rotWithShape="1">
          <a:blip r:embed="rId3">
            <a:alphaModFix/>
          </a:blip>
          <a:srcRect/>
          <a:stretch/>
        </p:blipFill>
        <p:spPr>
          <a:xfrm>
            <a:off x="7380287" y="1557337"/>
            <a:ext cx="1428750" cy="17732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66"/>
              </a:buClr>
              <a:buSzPts val="4000"/>
              <a:buFont typeface="Comic Sans MS"/>
              <a:buNone/>
            </a:pPr>
            <a:r>
              <a:rPr lang="en-US" sz="4000" b="1" i="1" u="none">
                <a:solidFill>
                  <a:srgbClr val="FFFF66"/>
                </a:solidFill>
                <a:latin typeface="Comic Sans MS"/>
                <a:ea typeface="Comic Sans MS"/>
                <a:cs typeface="Comic Sans MS"/>
                <a:sym typeface="Comic Sans MS"/>
              </a:rPr>
              <a:t/>
            </a:r>
            <a:br>
              <a:rPr lang="en-US" sz="4000" b="1" i="1" u="none">
                <a:solidFill>
                  <a:srgbClr val="FFFF66"/>
                </a:solidFill>
                <a:latin typeface="Comic Sans MS"/>
                <a:ea typeface="Comic Sans MS"/>
                <a:cs typeface="Comic Sans MS"/>
                <a:sym typeface="Comic Sans MS"/>
              </a:rPr>
            </a:br>
            <a:r>
              <a:rPr lang="en-US" sz="4000" b="1" i="1" u="none">
                <a:solidFill>
                  <a:srgbClr val="FFFF66"/>
                </a:solidFill>
                <a:latin typeface="Comic Sans MS"/>
                <a:ea typeface="Comic Sans MS"/>
                <a:cs typeface="Comic Sans MS"/>
                <a:sym typeface="Comic Sans MS"/>
              </a:rPr>
              <a:t>Eğer böyle davranırsanız çocuğunuz;</a:t>
            </a:r>
            <a:br>
              <a:rPr lang="en-US" sz="4000" b="1" i="1" u="none">
                <a:solidFill>
                  <a:srgbClr val="FFFF66"/>
                </a:solidFill>
                <a:latin typeface="Comic Sans MS"/>
                <a:ea typeface="Comic Sans MS"/>
                <a:cs typeface="Comic Sans MS"/>
                <a:sym typeface="Comic Sans MS"/>
              </a:rPr>
            </a:br>
            <a:endParaRPr/>
          </a:p>
        </p:txBody>
      </p:sp>
      <p:sp>
        <p:nvSpPr>
          <p:cNvPr id="492" name="Google Shape;492;p66"/>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Kişilik yapısı oldukça katı,esneklikten uzak,</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Yaşadığı çatışmalar (kendi doğal içgüdüleri ve katı kurallar arasında sıkışmıştır.)yüzünden sevgi ve nefret duygularını aynı anda yaşayan,</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Her şeyin en iyisi,en üstünü olma isteği eğer gerçekleşmez ise hayal kırıklığı yaşayan ve bunun sonucunda aşağılık duygusuna kapılan,</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Doyumsuz( Anne babanın beklentilerinin fazla olmasından dolayı)</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Aşırı titiz ya da tam tersi aşırı dağınık</a:t>
            </a:r>
            <a:endParaRPr/>
          </a:p>
          <a:p>
            <a:pPr marL="342900" lvl="0" indent="-342900" algn="l" rtl="0">
              <a:lnSpc>
                <a:spcPct val="9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Comic Sans MS"/>
              <a:buNone/>
            </a:pPr>
            <a:r>
              <a:rPr lang="en-US" sz="4000" b="1" i="1" u="none">
                <a:solidFill>
                  <a:srgbClr val="F87497"/>
                </a:solidFill>
                <a:latin typeface="Comic Sans MS"/>
                <a:ea typeface="Comic Sans MS"/>
                <a:cs typeface="Comic Sans MS"/>
                <a:sym typeface="Comic Sans MS"/>
              </a:rPr>
              <a:t>Nasıl Bir Çocuk Yetiştirmek İstiyorsunuz?</a:t>
            </a:r>
            <a:endParaRPr/>
          </a:p>
        </p:txBody>
      </p:sp>
      <p:sp>
        <p:nvSpPr>
          <p:cNvPr id="194" name="Google Shape;194;p22"/>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Arial"/>
              <a:buNone/>
            </a:pPr>
            <a:r>
              <a:rPr lang="en-US" sz="3200" b="0" i="0" u="none">
                <a:solidFill>
                  <a:schemeClr val="lt1"/>
                </a:solidFill>
                <a:latin typeface="Arial"/>
                <a:ea typeface="Arial"/>
                <a:cs typeface="Arial"/>
                <a:sym typeface="Arial"/>
              </a:rPr>
              <a:t>.</a:t>
            </a:r>
            <a:endParaRPr/>
          </a:p>
        </p:txBody>
      </p:sp>
      <p:pic>
        <p:nvPicPr>
          <p:cNvPr id="195" name="Google Shape;195;p22" descr="j0399500[1]"/>
          <p:cNvPicPr preferRelativeResize="0"/>
          <p:nvPr/>
        </p:nvPicPr>
        <p:blipFill rotWithShape="1">
          <a:blip r:embed="rId3">
            <a:alphaModFix/>
          </a:blip>
          <a:srcRect/>
          <a:stretch/>
        </p:blipFill>
        <p:spPr>
          <a:xfrm>
            <a:off x="1258887" y="1844675"/>
            <a:ext cx="6626225" cy="40322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498" name="Google Shape;498;p67"/>
          <p:cNvSpPr txBox="1">
            <a:spLocks noGrp="1"/>
          </p:cNvSpPr>
          <p:nvPr>
            <p:ph type="body" idx="1"/>
          </p:nvPr>
        </p:nvSpPr>
        <p:spPr>
          <a:xfrm>
            <a:off x="457200" y="476250"/>
            <a:ext cx="822960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Kendine güveni olmayan,</a:t>
            </a:r>
            <a:endParaRPr/>
          </a:p>
          <a:p>
            <a:pPr marL="342900" lvl="0" indent="-342900" algn="l" rtl="0">
              <a:lnSpc>
                <a:spcPct val="9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Başarısızlığa uğradıklarında kabullenemeyen,  çabuk pes eden,</a:t>
            </a:r>
            <a:endParaRPr/>
          </a:p>
          <a:p>
            <a:pPr marL="342900" lvl="0" indent="-342900" algn="l" rtl="0">
              <a:lnSpc>
                <a:spcPct val="9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Yanlış yapmaktan korkan çocuklar olurlar.</a:t>
            </a:r>
            <a:endParaRPr/>
          </a:p>
          <a:p>
            <a:pPr marL="342900" lvl="0" indent="-139700" algn="l" rtl="0">
              <a:lnSpc>
                <a:spcPct val="90000"/>
              </a:lnSpc>
              <a:spcBef>
                <a:spcPts val="640"/>
              </a:spcBef>
              <a:spcAft>
                <a:spcPts val="0"/>
              </a:spcAft>
              <a:buClr>
                <a:schemeClr val="lt2"/>
              </a:buClr>
              <a:buSzPts val="3200"/>
              <a:buFont typeface="Arial"/>
              <a:buNone/>
            </a:pPr>
            <a:endParaRPr sz="3200" b="1" i="1" u="none">
              <a:solidFill>
                <a:srgbClr val="F87497"/>
              </a:solidFill>
              <a:latin typeface="Comic Sans MS"/>
              <a:ea typeface="Comic Sans MS"/>
              <a:cs typeface="Comic Sans MS"/>
              <a:sym typeface="Comic Sans MS"/>
            </a:endParaRPr>
          </a:p>
          <a:p>
            <a:pPr marL="342900" lvl="0" indent="-342900" algn="l" rtl="0">
              <a:lnSpc>
                <a:spcPct val="90000"/>
              </a:lnSpc>
              <a:spcBef>
                <a:spcPts val="640"/>
              </a:spcBef>
              <a:spcAft>
                <a:spcPts val="0"/>
              </a:spcAft>
              <a:buSzPts val="3200"/>
              <a:buFont typeface="Arial"/>
              <a:buNone/>
            </a:pPr>
            <a:endParaRPr sz="3200" b="1" i="1" u="none">
              <a:solidFill>
                <a:srgbClr val="F87497"/>
              </a:solidFill>
              <a:latin typeface="Comic Sans MS"/>
              <a:ea typeface="Comic Sans MS"/>
              <a:cs typeface="Comic Sans MS"/>
              <a:sym typeface="Comic Sans MS"/>
            </a:endParaRPr>
          </a:p>
          <a:p>
            <a:pPr marL="342900" lvl="0" indent="-342900" algn="l" rtl="0">
              <a:lnSpc>
                <a:spcPct val="90000"/>
              </a:lnSpc>
              <a:spcBef>
                <a:spcPts val="640"/>
              </a:spcBef>
              <a:spcAft>
                <a:spcPts val="0"/>
              </a:spcAft>
              <a:buSzPts val="3200"/>
              <a:buFont typeface="Comic Sans MS"/>
              <a:buNone/>
            </a:pPr>
            <a:r>
              <a:rPr lang="en-US" sz="3200" b="1" i="1" u="none">
                <a:solidFill>
                  <a:srgbClr val="FFFF66"/>
                </a:solidFill>
                <a:latin typeface="Comic Sans MS"/>
                <a:ea typeface="Comic Sans MS"/>
                <a:cs typeface="Comic Sans MS"/>
                <a:sym typeface="Comic Sans MS"/>
              </a:rPr>
              <a:t>Kendi yaşayamadıklarımızı onlardan beklemeyelim.Hiç Kimse mükemmel olamaz.Hepimizin eksik yönleri mutlaka vardır.</a:t>
            </a:r>
            <a:endParaRPr/>
          </a:p>
          <a:p>
            <a:pPr marL="342900" lvl="0" indent="-139700" algn="l" rtl="0">
              <a:spcBef>
                <a:spcPts val="640"/>
              </a:spcBef>
              <a:spcAft>
                <a:spcPts val="0"/>
              </a:spcAft>
              <a:buSzPts val="3200"/>
              <a:buFont typeface="Arial"/>
              <a:buNone/>
            </a:pPr>
            <a:endParaRPr sz="3200" b="1" i="1" u="none">
              <a:solidFill>
                <a:srgbClr val="FFFF66"/>
              </a:solidFill>
              <a:latin typeface="Comic Sans MS"/>
              <a:ea typeface="Comic Sans MS"/>
              <a:cs typeface="Comic Sans MS"/>
              <a:sym typeface="Comic Sans MS"/>
            </a:endParaRPr>
          </a:p>
        </p:txBody>
      </p:sp>
      <p:pic>
        <p:nvPicPr>
          <p:cNvPr id="499" name="Google Shape;499;p67"/>
          <p:cNvPicPr preferRelativeResize="0"/>
          <p:nvPr/>
        </p:nvPicPr>
        <p:blipFill rotWithShape="1">
          <a:blip r:embed="rId3">
            <a:alphaModFix/>
          </a:blip>
          <a:srcRect/>
          <a:stretch/>
        </p:blipFill>
        <p:spPr>
          <a:xfrm>
            <a:off x="4787900" y="2492375"/>
            <a:ext cx="3024187" cy="15144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4000"/>
              <a:buFont typeface="Comic Sans MS"/>
              <a:buNone/>
            </a:pPr>
            <a:r>
              <a:rPr lang="en-US" sz="4000" b="1" i="1" u="none">
                <a:solidFill>
                  <a:srgbClr val="F87497"/>
                </a:solidFill>
                <a:latin typeface="Comic Sans MS"/>
                <a:ea typeface="Comic Sans MS"/>
                <a:cs typeface="Comic Sans MS"/>
                <a:sym typeface="Comic Sans MS"/>
              </a:rPr>
              <a:t>DEMOKRATİK VE KABUL EDİCİ AİLE</a:t>
            </a:r>
            <a:endParaRPr/>
          </a:p>
        </p:txBody>
      </p:sp>
      <p:pic>
        <p:nvPicPr>
          <p:cNvPr id="505" name="Google Shape;505;p68"/>
          <p:cNvPicPr preferRelativeResize="0">
            <a:picLocks noGrp="1"/>
          </p:cNvPicPr>
          <p:nvPr>
            <p:ph type="body" idx="1"/>
          </p:nvPr>
        </p:nvPicPr>
        <p:blipFill rotWithShape="1">
          <a:blip r:embed="rId3">
            <a:alphaModFix/>
          </a:blip>
          <a:srcRect/>
          <a:stretch/>
        </p:blipFill>
        <p:spPr>
          <a:xfrm>
            <a:off x="1476375" y="1989137"/>
            <a:ext cx="1543050" cy="2341562"/>
          </a:xfrm>
          <a:prstGeom prst="rect">
            <a:avLst/>
          </a:prstGeom>
          <a:noFill/>
          <a:ln>
            <a:noFill/>
          </a:ln>
        </p:spPr>
      </p:pic>
      <p:pic>
        <p:nvPicPr>
          <p:cNvPr id="506" name="Google Shape;506;p68"/>
          <p:cNvPicPr preferRelativeResize="0"/>
          <p:nvPr/>
        </p:nvPicPr>
        <p:blipFill rotWithShape="1">
          <a:blip r:embed="rId4">
            <a:alphaModFix/>
          </a:blip>
          <a:srcRect/>
          <a:stretch/>
        </p:blipFill>
        <p:spPr>
          <a:xfrm>
            <a:off x="3851275" y="1700212"/>
            <a:ext cx="3914775" cy="313213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9"/>
          <p:cNvSpPr txBox="1"/>
          <p:nvPr/>
        </p:nvSpPr>
        <p:spPr>
          <a:xfrm>
            <a:off x="395287" y="765175"/>
            <a:ext cx="8280400" cy="60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87497"/>
              </a:buClr>
              <a:buSzPts val="2800"/>
              <a:buFont typeface="Comic Sans MS"/>
              <a:buNone/>
            </a:pPr>
            <a:r>
              <a:rPr lang="en-US" sz="2800" b="1" i="1" u="none">
                <a:solidFill>
                  <a:srgbClr val="F87497"/>
                </a:solidFill>
                <a:latin typeface="Comic Sans MS"/>
                <a:ea typeface="Comic Sans MS"/>
                <a:cs typeface="Comic Sans MS"/>
                <a:sym typeface="Comic Sans MS"/>
              </a:rPr>
              <a:t>Çocuk bir birey olarak kabul edilir,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Çocuk ailesinden sevgi, saygı, ilgi ve destek görür,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Çocuğun ilgileri ve seçimleri önemsenir,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Aile ile ilgili alınacak kararlarda çocuğa fikri sorulur,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Ailede güven ortamı vardır,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Koyulan kuralların nedenleri çocuğa anlatılır,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Aile kendi davranışlarıyla çocuğa olumlu örnek olur,</a:t>
            </a:r>
            <a:endParaRPr/>
          </a:p>
          <a:p>
            <a:pPr marL="0" marR="0" lvl="0" indent="-177800" algn="l" rtl="0">
              <a:lnSpc>
                <a:spcPct val="100000"/>
              </a:lnSpc>
              <a:spcBef>
                <a:spcPts val="0"/>
              </a:spcBef>
              <a:spcAft>
                <a:spcPts val="0"/>
              </a:spcAft>
              <a:buClr>
                <a:srgbClr val="F87497"/>
              </a:buClr>
              <a:buSzPts val="2800"/>
              <a:buFont typeface="Noto Sans Symbols"/>
              <a:buChar char="➢"/>
            </a:pPr>
            <a:r>
              <a:rPr lang="en-US" sz="2800" b="1" i="1" u="none">
                <a:solidFill>
                  <a:srgbClr val="F87497"/>
                </a:solidFill>
                <a:latin typeface="Comic Sans MS"/>
                <a:ea typeface="Comic Sans MS"/>
                <a:cs typeface="Comic Sans MS"/>
                <a:sym typeface="Comic Sans MS"/>
              </a:rPr>
              <a:t>Çocuğun her türlü problemiyle yakından ilgilenilir,problemlerle nasıl baş edebileceklerini  birlikte araştırırlar.</a:t>
            </a:r>
            <a:endParaRPr/>
          </a:p>
          <a:p>
            <a:pPr marL="0" marR="0" lvl="0" indent="0" algn="l" rtl="0">
              <a:lnSpc>
                <a:spcPct val="100000"/>
              </a:lnSpc>
              <a:spcBef>
                <a:spcPts val="0"/>
              </a:spcBef>
              <a:spcAft>
                <a:spcPts val="0"/>
              </a:spcAft>
              <a:buNone/>
            </a:pPr>
            <a:endParaRPr sz="2800" b="1" i="1" u="none">
              <a:solidFill>
                <a:srgbClr val="F87497"/>
              </a:solidFill>
              <a:latin typeface="Comic Sans MS"/>
              <a:ea typeface="Comic Sans MS"/>
              <a:cs typeface="Comic Sans MS"/>
              <a:sym typeface="Comic Sans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0"/>
          <p:cNvSpPr txBox="1">
            <a:spLocks noGrp="1"/>
          </p:cNvSpPr>
          <p:nvPr>
            <p:ph type="body" idx="1"/>
          </p:nvPr>
        </p:nvSpPr>
        <p:spPr>
          <a:xfrm>
            <a:off x="457200" y="981075"/>
            <a:ext cx="8229600" cy="51450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Çocuğun yaşına uygun sorumluluklar alması sağlanırken, çocuğa yapamayacağı görevler verilmez,</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Çocuğun iyi yönleri belli edilir,</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Çocuk bir işe başlarken cesaretlendirilir,</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Aile çocuğa sadece yol gösterir, çocuk adına tek başına karar vermez,</a:t>
            </a:r>
            <a:endParaRPr/>
          </a:p>
          <a:p>
            <a:pPr marL="342900" lvl="0" indent="-342900" algn="l" rtl="0">
              <a:lnSpc>
                <a:spcPct val="100000"/>
              </a:lnSpc>
              <a:spcBef>
                <a:spcPts val="560"/>
              </a:spcBef>
              <a:spcAft>
                <a:spcPts val="0"/>
              </a:spcAft>
              <a:buClr>
                <a:schemeClr val="lt2"/>
              </a:buClr>
              <a:buSzPts val="2800"/>
              <a:buFont typeface="Noto Sans Symbols"/>
              <a:buChar char="➢"/>
            </a:pPr>
            <a:r>
              <a:rPr lang="en-US" sz="2800" b="1" i="1" u="none">
                <a:solidFill>
                  <a:srgbClr val="F87497"/>
                </a:solidFill>
                <a:latin typeface="Comic Sans MS"/>
                <a:ea typeface="Comic Sans MS"/>
                <a:cs typeface="Comic Sans MS"/>
                <a:sym typeface="Comic Sans MS"/>
              </a:rPr>
              <a:t>Çocukla iyi iletişim kurulur, duygu ve düşüncelerini ifade etmesine yardımcı olunur.</a:t>
            </a:r>
            <a:endParaRPr/>
          </a:p>
        </p:txBody>
      </p:sp>
      <p:pic>
        <p:nvPicPr>
          <p:cNvPr id="517" name="Google Shape;517;p70" descr="j0358765[1]"/>
          <p:cNvPicPr preferRelativeResize="0"/>
          <p:nvPr/>
        </p:nvPicPr>
        <p:blipFill rotWithShape="1">
          <a:blip r:embed="rId3">
            <a:alphaModFix/>
          </a:blip>
          <a:srcRect/>
          <a:stretch/>
        </p:blipFill>
        <p:spPr>
          <a:xfrm>
            <a:off x="7308850" y="4724400"/>
            <a:ext cx="1668462" cy="184943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1"/>
          <p:cNvSpPr txBox="1">
            <a:spLocks noGrp="1"/>
          </p:cNvSpPr>
          <p:nvPr>
            <p:ph type="body" idx="1"/>
          </p:nvPr>
        </p:nvSpPr>
        <p:spPr>
          <a:xfrm>
            <a:off x="457200" y="765175"/>
            <a:ext cx="8229600" cy="5360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Comic Sans MS"/>
              <a:buNone/>
            </a:pPr>
            <a:r>
              <a:rPr lang="en-US" sz="3200" b="1" i="1" u="none">
                <a:solidFill>
                  <a:srgbClr val="F87497"/>
                </a:solidFill>
                <a:latin typeface="Comic Sans MS"/>
                <a:ea typeface="Comic Sans MS"/>
                <a:cs typeface="Comic Sans MS"/>
                <a:sym typeface="Comic Sans MS"/>
              </a:rPr>
              <a:t>Eğer böyle davranıyorsanız çocuğunuz;</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Her şeyden önce mutlu olur,</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Kendini tanıyan ve kendine güvenen,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Karşılaştığı sorunlarla baş edebilen,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Kendine ve başkalarına karşı saygı duyan,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Sevmeyi bilen,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Sorumluluk alabilen,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Çevresiyle iyi ilişkiler kurabilen,</a:t>
            </a:r>
            <a:endParaRPr/>
          </a:p>
        </p:txBody>
      </p:sp>
      <p:pic>
        <p:nvPicPr>
          <p:cNvPr id="523" name="Google Shape;523;p71"/>
          <p:cNvPicPr preferRelativeResize="0"/>
          <p:nvPr/>
        </p:nvPicPr>
        <p:blipFill rotWithShape="1">
          <a:blip r:embed="rId3">
            <a:alphaModFix/>
          </a:blip>
          <a:srcRect/>
          <a:stretch/>
        </p:blipFill>
        <p:spPr>
          <a:xfrm>
            <a:off x="7210425" y="3644900"/>
            <a:ext cx="1754187" cy="20161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2"/>
          <p:cNvSpPr txBox="1">
            <a:spLocks noGrp="1"/>
          </p:cNvSpPr>
          <p:nvPr>
            <p:ph type="body" idx="1"/>
          </p:nvPr>
        </p:nvSpPr>
        <p:spPr>
          <a:xfrm>
            <a:off x="457200" y="333375"/>
            <a:ext cx="8229600" cy="57927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Doğru seçimler yapabilen  (arkadaş,meslek, eş…),</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Dışa dönük, yardımlaşmayı ve paylaşmayı bilen,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Duygu ve düşüncelerini rahat </a:t>
            </a:r>
            <a:endParaRPr/>
          </a:p>
          <a:p>
            <a:pPr marL="342900" lvl="0" indent="-342900" algn="l" rtl="0">
              <a:lnSpc>
                <a:spcPct val="100000"/>
              </a:lnSpc>
              <a:spcBef>
                <a:spcPts val="640"/>
              </a:spcBef>
              <a:spcAft>
                <a:spcPts val="0"/>
              </a:spcAft>
              <a:buSzPts val="3200"/>
              <a:buFont typeface="Comic Sans MS"/>
              <a:buNone/>
            </a:pPr>
            <a:r>
              <a:rPr lang="en-US" sz="3200" b="1" i="1" u="none">
                <a:solidFill>
                  <a:srgbClr val="F87497"/>
                </a:solidFill>
                <a:latin typeface="Comic Sans MS"/>
                <a:ea typeface="Comic Sans MS"/>
                <a:cs typeface="Comic Sans MS"/>
                <a:sym typeface="Comic Sans MS"/>
              </a:rPr>
              <a:t>ifade           edebilen,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Başkaları tarafından sevilen ve kabul edilen,</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İyi ahlak sahibi,</a:t>
            </a:r>
            <a:endParaRPr/>
          </a:p>
          <a:p>
            <a:pPr marL="342900" lvl="0" indent="-342900" algn="l" rtl="0">
              <a:lnSpc>
                <a:spcPct val="100000"/>
              </a:lnSpc>
              <a:spcBef>
                <a:spcPts val="640"/>
              </a:spcBef>
              <a:spcAft>
                <a:spcPts val="0"/>
              </a:spcAft>
              <a:buClr>
                <a:schemeClr val="lt2"/>
              </a:buClr>
              <a:buSzPts val="3200"/>
              <a:buFont typeface="Noto Sans Symbols"/>
              <a:buChar char="❑"/>
            </a:pPr>
            <a:r>
              <a:rPr lang="en-US" sz="3200" b="1" i="1" u="none">
                <a:solidFill>
                  <a:srgbClr val="F87497"/>
                </a:solidFill>
                <a:latin typeface="Comic Sans MS"/>
                <a:ea typeface="Comic Sans MS"/>
                <a:cs typeface="Comic Sans MS"/>
                <a:sym typeface="Comic Sans MS"/>
              </a:rPr>
              <a:t>Ruh sağlığı yerinde bir birey olacaktır.</a:t>
            </a:r>
            <a:endParaRPr/>
          </a:p>
          <a:p>
            <a:pPr marL="342900" lvl="0" indent="-139700" algn="l" rtl="0">
              <a:spcBef>
                <a:spcPts val="640"/>
              </a:spcBef>
              <a:spcAft>
                <a:spcPts val="0"/>
              </a:spcAft>
              <a:buSzPts val="3200"/>
              <a:buFont typeface="Arial"/>
              <a:buNone/>
            </a:pPr>
            <a:endParaRPr sz="3200" b="1" i="1" u="none">
              <a:solidFill>
                <a:srgbClr val="F87497"/>
              </a:solidFill>
              <a:latin typeface="Comic Sans MS"/>
              <a:ea typeface="Comic Sans MS"/>
              <a:cs typeface="Comic Sans MS"/>
              <a:sym typeface="Comic Sans MS"/>
            </a:endParaRPr>
          </a:p>
        </p:txBody>
      </p:sp>
      <p:pic>
        <p:nvPicPr>
          <p:cNvPr id="529" name="Google Shape;529;p72" descr="dostluk1"/>
          <p:cNvPicPr preferRelativeResize="0"/>
          <p:nvPr/>
        </p:nvPicPr>
        <p:blipFill rotWithShape="1">
          <a:blip r:embed="rId3">
            <a:alphaModFix/>
          </a:blip>
          <a:srcRect/>
          <a:stretch/>
        </p:blipFill>
        <p:spPr>
          <a:xfrm>
            <a:off x="6948487" y="549275"/>
            <a:ext cx="2195512" cy="302418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ED11E3"/>
              </a:buClr>
              <a:buSzPts val="5400"/>
              <a:buFont typeface="Architects Daughter"/>
              <a:buNone/>
            </a:pPr>
            <a:r>
              <a:rPr lang="en-US" sz="5400" b="1" i="0" u="none">
                <a:solidFill>
                  <a:srgbClr val="ED11E3"/>
                </a:solidFill>
                <a:latin typeface="Architects Daughter"/>
                <a:ea typeface="Architects Daughter"/>
                <a:cs typeface="Architects Daughter"/>
                <a:sym typeface="Architects Daughter"/>
              </a:rPr>
              <a:t>ÇOCUKLAR NE İSTER?</a:t>
            </a:r>
            <a:endParaRPr/>
          </a:p>
        </p:txBody>
      </p:sp>
      <p:sp>
        <p:nvSpPr>
          <p:cNvPr id="535" name="Google Shape;535;p7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Sevgi – saygı görmek ister…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Huzurlu ve güvenli bir aile ister…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Ailede örnek alabileceği kişiler ister…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Dinlenilmek, kendini ifade etmek ve anlaşılmak ister…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Olduğu gibi kabul edilmek ister…</a:t>
            </a:r>
            <a:endParaRPr/>
          </a:p>
          <a:p>
            <a:pPr marL="342900" lvl="0" indent="-342900" algn="l" rtl="0">
              <a:lnSpc>
                <a:spcPct val="100000"/>
              </a:lnSpc>
              <a:spcBef>
                <a:spcPts val="64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Ailesiyle vakit geçirmek, oyun oynamak ister…</a:t>
            </a:r>
            <a:endParaRPr/>
          </a:p>
        </p:txBody>
      </p:sp>
      <p:pic>
        <p:nvPicPr>
          <p:cNvPr id="536" name="Google Shape;536;p73" descr="download3yr"/>
          <p:cNvPicPr preferRelativeResize="0"/>
          <p:nvPr/>
        </p:nvPicPr>
        <p:blipFill rotWithShape="1">
          <a:blip r:embed="rId3">
            <a:alphaModFix/>
          </a:blip>
          <a:srcRect/>
          <a:stretch/>
        </p:blipFill>
        <p:spPr>
          <a:xfrm>
            <a:off x="3635375" y="1052512"/>
            <a:ext cx="1190625" cy="6667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542" name="Google Shape;542;p74"/>
          <p:cNvSpPr txBox="1">
            <a:spLocks noGrp="1"/>
          </p:cNvSpPr>
          <p:nvPr>
            <p:ph type="body" idx="1"/>
          </p:nvPr>
        </p:nvSpPr>
        <p:spPr>
          <a:xfrm>
            <a:off x="457200" y="260350"/>
            <a:ext cx="8229600" cy="58356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Comic Sans MS"/>
              <a:buNone/>
            </a:pPr>
            <a:r>
              <a:rPr lang="en-US">
                <a:solidFill>
                  <a:srgbClr val="F87497"/>
                </a:solidFill>
                <a:latin typeface="Comic Sans MS"/>
                <a:ea typeface="Comic Sans MS"/>
                <a:cs typeface="Comic Sans MS"/>
                <a:sym typeface="Comic Sans MS"/>
              </a:rPr>
              <a:t>         </a:t>
            </a:r>
            <a:r>
              <a:rPr lang="en-US" sz="3200" b="0" i="0" u="none">
                <a:solidFill>
                  <a:srgbClr val="F87497"/>
                </a:solidFill>
                <a:latin typeface="Comic Sans MS"/>
                <a:ea typeface="Comic Sans MS"/>
                <a:cs typeface="Comic Sans MS"/>
                <a:sym typeface="Comic Sans MS"/>
              </a:rPr>
              <a:t>Çocuğunuza hayatı bir reçete olarak sunamazsınız. Ona ancak kendi yolunu çizebileceği bir harita verebilirsiniz. Büyüğün küçüğe göstereceği saygı, küçüğe saygılı olmayı öğretir. Çocuğa saygı demek, onun bağımsız bir varlık olduğunu kabullenmek demektir.</a:t>
            </a:r>
            <a:endParaRPr sz="3200" b="0" i="0" u="none">
              <a:solidFill>
                <a:srgbClr val="F87497"/>
              </a:solidFill>
              <a:latin typeface="Comic Sans MS"/>
              <a:ea typeface="Comic Sans MS"/>
              <a:cs typeface="Comic Sans MS"/>
              <a:sym typeface="Comic Sans MS"/>
            </a:endParaRPr>
          </a:p>
          <a:p>
            <a:pPr marL="342900" lvl="0" indent="-342900" algn="l" rtl="0">
              <a:lnSpc>
                <a:spcPct val="100000"/>
              </a:lnSpc>
              <a:spcBef>
                <a:spcPts val="0"/>
              </a:spcBef>
              <a:spcAft>
                <a:spcPts val="0"/>
              </a:spcAft>
              <a:buSzPts val="3200"/>
              <a:buFont typeface="Comic Sans MS"/>
              <a:buNone/>
            </a:pPr>
            <a:r>
              <a:rPr lang="en-US">
                <a:solidFill>
                  <a:srgbClr val="F87497"/>
                </a:solidFill>
                <a:latin typeface="Comic Sans MS"/>
                <a:ea typeface="Comic Sans MS"/>
                <a:cs typeface="Comic Sans MS"/>
                <a:sym typeface="Comic Sans MS"/>
              </a:rPr>
              <a:t>        </a:t>
            </a:r>
            <a:r>
              <a:rPr lang="en-US" sz="3200" b="0" i="0" u="none">
                <a:solidFill>
                  <a:srgbClr val="F87497"/>
                </a:solidFill>
                <a:latin typeface="Comic Sans MS"/>
                <a:ea typeface="Comic Sans MS"/>
                <a:cs typeface="Comic Sans MS"/>
                <a:sym typeface="Comic Sans MS"/>
              </a:rPr>
              <a:t>Çocuğunuz en çok, sevgiyi hak etmediğini düşündüğünüz sırada sevgiye ihtiyaç duyar. Çocuklarınıza vereceğiniz en değerli hediye ilgi ve zamanınızdır.</a:t>
            </a:r>
            <a:endParaRPr/>
          </a:p>
          <a:p>
            <a:pPr marL="342900" lvl="0" indent="-139700" algn="l" rtl="0">
              <a:spcBef>
                <a:spcPts val="640"/>
              </a:spcBef>
              <a:spcAft>
                <a:spcPts val="0"/>
              </a:spcAft>
              <a:buSzPts val="3200"/>
              <a:buFont typeface="Arial"/>
              <a:buNone/>
            </a:pPr>
            <a:endParaRPr sz="3200" b="0" i="0" u="none">
              <a:solidFill>
                <a:srgbClr val="F87497"/>
              </a:solidFill>
              <a:latin typeface="Comic Sans MS"/>
              <a:ea typeface="Comic Sans MS"/>
              <a:cs typeface="Comic Sans MS"/>
              <a:sym typeface="Comic Sans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75" descr="j0355387[1]"/>
          <p:cNvPicPr preferRelativeResize="0">
            <a:picLocks noGrp="1"/>
          </p:cNvPicPr>
          <p:nvPr>
            <p:ph type="body" idx="1"/>
          </p:nvPr>
        </p:nvPicPr>
        <p:blipFill rotWithShape="1">
          <a:blip r:embed="rId3">
            <a:alphaModFix/>
          </a:blip>
          <a:srcRect/>
          <a:stretch/>
        </p:blipFill>
        <p:spPr>
          <a:xfrm>
            <a:off x="304912" y="1682525"/>
            <a:ext cx="2357400" cy="3240000"/>
          </a:xfrm>
          <a:prstGeom prst="rect">
            <a:avLst/>
          </a:prstGeom>
          <a:noFill/>
          <a:ln>
            <a:noFill/>
          </a:ln>
        </p:spPr>
      </p:pic>
      <p:sp>
        <p:nvSpPr>
          <p:cNvPr id="548" name="Google Shape;548;p75"/>
          <p:cNvSpPr txBox="1">
            <a:spLocks noGrp="1"/>
          </p:cNvSpPr>
          <p:nvPr>
            <p:ph type="body" idx="1"/>
          </p:nvPr>
        </p:nvSpPr>
        <p:spPr>
          <a:xfrm>
            <a:off x="2767575" y="188900"/>
            <a:ext cx="6125700" cy="6408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Anne babaların çocuk büyütmeyi sadece besleme, giydirme, barındırma, koruma olarak algılamayıp, bunlara ek olarak çocuklarının ruhsal yönünü ihmal etmeden, duygusal olarak da onların gelişim basamaklarına göre ihtiyaçlarını karşılamaları gerekmektedir.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Arial"/>
              <a:buNone/>
            </a:pPr>
            <a:r>
              <a:rPr lang="en-US" sz="4000" b="0" i="0" u="none">
                <a:solidFill>
                  <a:schemeClr val="lt2"/>
                </a:solidFill>
                <a:latin typeface="Arial"/>
                <a:ea typeface="Arial"/>
                <a:cs typeface="Arial"/>
                <a:sym typeface="Arial"/>
              </a:rPr>
              <a:t>.</a:t>
            </a:r>
            <a:br>
              <a:rPr lang="en-US" sz="4000" b="0" i="0" u="none">
                <a:solidFill>
                  <a:schemeClr val="lt2"/>
                </a:solidFill>
                <a:latin typeface="Arial"/>
                <a:ea typeface="Arial"/>
                <a:cs typeface="Arial"/>
                <a:sym typeface="Arial"/>
              </a:rPr>
            </a:br>
            <a:r>
              <a:rPr lang="en-US" sz="4000" b="0" i="0" u="none">
                <a:solidFill>
                  <a:schemeClr val="lt2"/>
                </a:solidFill>
                <a:latin typeface="Arial"/>
                <a:ea typeface="Arial"/>
                <a:cs typeface="Arial"/>
                <a:sym typeface="Arial"/>
              </a:rPr>
              <a:t> </a:t>
            </a:r>
            <a:r>
              <a:rPr lang="en-US" sz="3200" b="1" i="1" u="none">
                <a:solidFill>
                  <a:srgbClr val="FFFF66"/>
                </a:solidFill>
                <a:latin typeface="Arial"/>
                <a:ea typeface="Arial"/>
                <a:cs typeface="Arial"/>
                <a:sym typeface="Arial"/>
              </a:rPr>
              <a:t>ÇOCUĞUNUZU ÖNCE DİNLEYİN VE ANLAYIN SONRA ANLAŞILMAYI BEKLEYİN.</a:t>
            </a:r>
            <a:br>
              <a:rPr lang="en-US" sz="3200" b="1" i="1" u="none">
                <a:solidFill>
                  <a:srgbClr val="FFFF66"/>
                </a:solidFill>
                <a:latin typeface="Arial"/>
                <a:ea typeface="Arial"/>
                <a:cs typeface="Arial"/>
                <a:sym typeface="Arial"/>
              </a:rPr>
            </a:br>
            <a:endParaRPr/>
          </a:p>
        </p:txBody>
      </p:sp>
      <p:pic>
        <p:nvPicPr>
          <p:cNvPr id="554" name="Google Shape;554;p76" descr="şükrü-15"/>
          <p:cNvPicPr preferRelativeResize="0">
            <a:picLocks noGrp="1"/>
          </p:cNvPicPr>
          <p:nvPr>
            <p:ph type="body" idx="1"/>
          </p:nvPr>
        </p:nvPicPr>
        <p:blipFill rotWithShape="1">
          <a:blip r:embed="rId3">
            <a:alphaModFix/>
          </a:blip>
          <a:srcRect/>
          <a:stretch/>
        </p:blipFill>
        <p:spPr>
          <a:xfrm>
            <a:off x="457200" y="1778000"/>
            <a:ext cx="8229600" cy="4238625"/>
          </a:xfrm>
          <a:prstGeom prst="rect">
            <a:avLst/>
          </a:prstGeom>
          <a:noFill/>
          <a:ln>
            <a:noFill/>
          </a:ln>
        </p:spPr>
      </p:pic>
      <p:sp>
        <p:nvSpPr>
          <p:cNvPr id="555" name="Google Shape;555;p76"/>
          <p:cNvSpPr txBox="1"/>
          <p:nvPr/>
        </p:nvSpPr>
        <p:spPr>
          <a:xfrm>
            <a:off x="2290762" y="2060575"/>
            <a:ext cx="4562475" cy="1187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00"/>
              </a:buClr>
              <a:buSzPts val="2400"/>
              <a:buFont typeface="Comic Sans MS"/>
              <a:buNone/>
            </a:pPr>
            <a:r>
              <a:rPr lang="en-US" sz="2400" b="1" i="1" u="none">
                <a:solidFill>
                  <a:srgbClr val="333300"/>
                </a:solidFill>
                <a:latin typeface="Comic Sans MS"/>
                <a:ea typeface="Comic Sans MS"/>
                <a:cs typeface="Comic Sans MS"/>
                <a:sym typeface="Comic Sans MS"/>
              </a:rPr>
              <a:t>Anlaşılma arzusu sevilme arzusu kadar şiddetlidir.”</a:t>
            </a:r>
            <a:r>
              <a:rPr lang="en-US" sz="2400" b="1" i="1" u="none">
                <a:solidFill>
                  <a:srgbClr val="0000FF"/>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FF"/>
              </a:buClr>
              <a:buSzPts val="2400"/>
              <a:buFont typeface="Comic Sans MS"/>
              <a:buNone/>
            </a:pPr>
            <a:r>
              <a:rPr lang="en-US" sz="2400" b="1" i="1" u="none">
                <a:solidFill>
                  <a:srgbClr val="0000FF"/>
                </a:solidFill>
                <a:latin typeface="Comic Sans MS"/>
                <a:ea typeface="Comic Sans MS"/>
                <a:cs typeface="Comic Sans MS"/>
                <a:sym typeface="Comic Sans MS"/>
              </a:rPr>
              <a:t>  </a:t>
            </a:r>
            <a:r>
              <a:rPr lang="en-US" sz="2400" b="1" i="1" u="none">
                <a:solidFill>
                  <a:srgbClr val="0066FF"/>
                </a:solidFill>
                <a:latin typeface="Comic Sans MS"/>
                <a:ea typeface="Comic Sans MS"/>
                <a:cs typeface="Comic Sans MS"/>
                <a:sym typeface="Comic Sans MS"/>
              </a:rPr>
              <a:t>John POWYS</a:t>
            </a:r>
            <a:endParaRPr/>
          </a:p>
        </p:txBody>
      </p:sp>
      <p:sp>
        <p:nvSpPr>
          <p:cNvPr id="556" name="Google Shape;556;p76"/>
          <p:cNvSpPr txBox="1"/>
          <p:nvPr/>
        </p:nvSpPr>
        <p:spPr>
          <a:xfrm>
            <a:off x="971550" y="3246437"/>
            <a:ext cx="7210425" cy="292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a:solidFill>
                <a:srgbClr val="FF3300"/>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a:solidFill>
                <a:srgbClr val="FF33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201" name="Google Shape;201;p23"/>
          <p:cNvSpPr txBox="1">
            <a:spLocks noGrp="1"/>
          </p:cNvSpPr>
          <p:nvPr>
            <p:ph type="body" idx="1"/>
          </p:nvPr>
        </p:nvSpPr>
        <p:spPr>
          <a:xfrm>
            <a:off x="457200" y="0"/>
            <a:ext cx="82296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Font typeface="Comic Sans MS"/>
              <a:buNone/>
            </a:pPr>
            <a:r>
              <a:rPr lang="en-US" sz="2800" b="1" i="1" u="none">
                <a:solidFill>
                  <a:srgbClr val="F87497"/>
                </a:solidFill>
                <a:latin typeface="Comic Sans MS"/>
                <a:ea typeface="Comic Sans MS"/>
                <a:cs typeface="Comic Sans MS"/>
                <a:sym typeface="Comic Sans MS"/>
              </a:rPr>
              <a:t>Hepimizin ortak amacı çocuklarımızın ruhsal ve fiziksel olarak sağlıklı yetişmesidir.Bunda anne baba tutumlarının etkisinin çok büyük olduğu söylenebilir.Anne babaların çocuklarına yönelik tutumlarının sağlıklı olması,büyük ölçüde onların kendi içlerinde barışık,dengeli huzurlu ve birbirlerine karşı sevgi dolu ve saygılı olmalarına bağlıdır.</a:t>
            </a:r>
            <a:endParaRPr/>
          </a:p>
        </p:txBody>
      </p:sp>
      <p:pic>
        <p:nvPicPr>
          <p:cNvPr id="202" name="Google Shape;202;p23" descr="j0396085[1]"/>
          <p:cNvPicPr preferRelativeResize="0"/>
          <p:nvPr/>
        </p:nvPicPr>
        <p:blipFill rotWithShape="1">
          <a:blip r:embed="rId3">
            <a:alphaModFix/>
          </a:blip>
          <a:srcRect/>
          <a:stretch/>
        </p:blipFill>
        <p:spPr>
          <a:xfrm>
            <a:off x="2124075" y="3573462"/>
            <a:ext cx="5184775" cy="328453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7"/>
          <p:cNvSpPr txBox="1">
            <a:spLocks noGrp="1"/>
          </p:cNvSpPr>
          <p:nvPr>
            <p:ph type="body" idx="1"/>
          </p:nvPr>
        </p:nvSpPr>
        <p:spPr>
          <a:xfrm>
            <a:off x="1187450" y="620712"/>
            <a:ext cx="6985000" cy="36576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5100"/>
              <a:buFont typeface="Palatino Linotype"/>
              <a:buNone/>
            </a:pPr>
            <a:r>
              <a:rPr lang="en-US" sz="5100" b="1" i="1" u="none">
                <a:solidFill>
                  <a:schemeClr val="lt1"/>
                </a:solidFill>
                <a:latin typeface="Palatino Linotype"/>
                <a:ea typeface="Palatino Linotype"/>
                <a:cs typeface="Palatino Linotype"/>
                <a:sym typeface="Palatino Linotype"/>
              </a:rPr>
              <a:t>ÇOCUĞUNUZA NE DERSENİZ, ÖYLE OLMA İHTİMALİNİ ARTTIRIRSINIZ.</a:t>
            </a:r>
            <a:endParaRPr/>
          </a:p>
        </p:txBody>
      </p:sp>
      <p:pic>
        <p:nvPicPr>
          <p:cNvPr id="562" name="Google Shape;562;p77" descr="AG00377_"/>
          <p:cNvPicPr preferRelativeResize="0">
            <a:picLocks noGrp="1"/>
          </p:cNvPicPr>
          <p:nvPr>
            <p:ph type="body" idx="1"/>
          </p:nvPr>
        </p:nvPicPr>
        <p:blipFill rotWithShape="1">
          <a:blip r:embed="rId3">
            <a:alphaModFix/>
          </a:blip>
          <a:srcRect/>
          <a:stretch/>
        </p:blipFill>
        <p:spPr>
          <a:xfrm>
            <a:off x="3635375" y="3860800"/>
            <a:ext cx="2232025" cy="2520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8"/>
          <p:cNvSpPr txBox="1">
            <a:spLocks noGrp="1"/>
          </p:cNvSpPr>
          <p:nvPr>
            <p:ph type="body" idx="1"/>
          </p:nvPr>
        </p:nvSpPr>
        <p:spPr>
          <a:xfrm>
            <a:off x="539600" y="509250"/>
            <a:ext cx="7897500" cy="4608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600"/>
              <a:buFont typeface="Comic Sans MS"/>
              <a:buNone/>
            </a:pPr>
            <a:r>
              <a:rPr lang="en-US" sz="3600" b="1" i="1">
                <a:solidFill>
                  <a:srgbClr val="F87497"/>
                </a:solidFill>
                <a:latin typeface="Comic Sans MS"/>
                <a:ea typeface="Comic Sans MS"/>
                <a:cs typeface="Comic Sans MS"/>
                <a:sym typeface="Comic Sans MS"/>
              </a:rPr>
              <a:t>    </a:t>
            </a:r>
            <a:r>
              <a:rPr lang="en-US" sz="3600" b="1" i="1" u="none">
                <a:solidFill>
                  <a:srgbClr val="F87497"/>
                </a:solidFill>
                <a:latin typeface="Comic Sans MS"/>
                <a:ea typeface="Comic Sans MS"/>
                <a:cs typeface="Comic Sans MS"/>
                <a:sym typeface="Comic Sans MS"/>
              </a:rPr>
              <a:t>ÇOCUĞUNUZUN HATASINI ASLA BAŞKALARININ YANINDA KONUŞMAYIN VE ELEŞTİRMEYİN. SIK ELEŞTİRİLEN ÇOCUKLAR İÇE KAPANIK VE GÜVENSİZ OLURLAR.</a:t>
            </a:r>
            <a:endParaRPr/>
          </a:p>
        </p:txBody>
      </p:sp>
      <p:pic>
        <p:nvPicPr>
          <p:cNvPr id="568" name="Google Shape;568;p78" descr="kedi"/>
          <p:cNvPicPr preferRelativeResize="0">
            <a:picLocks noGrp="1"/>
          </p:cNvPicPr>
          <p:nvPr>
            <p:ph type="body" idx="1"/>
          </p:nvPr>
        </p:nvPicPr>
        <p:blipFill rotWithShape="1">
          <a:blip r:embed="rId3">
            <a:alphaModFix/>
          </a:blip>
          <a:srcRect/>
          <a:stretch/>
        </p:blipFill>
        <p:spPr>
          <a:xfrm>
            <a:off x="2837200" y="5117850"/>
            <a:ext cx="10635000" cy="1155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9"/>
          <p:cNvSpPr txBox="1">
            <a:spLocks noGrp="1"/>
          </p:cNvSpPr>
          <p:nvPr>
            <p:ph type="body" idx="1"/>
          </p:nvPr>
        </p:nvSpPr>
        <p:spPr>
          <a:xfrm>
            <a:off x="313300" y="692150"/>
            <a:ext cx="5122200" cy="5329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3200"/>
              <a:buFont typeface="Comic Sans MS"/>
              <a:buChar char="•"/>
            </a:pPr>
            <a:r>
              <a:rPr lang="en-US" sz="3200" b="1" i="1" u="none">
                <a:solidFill>
                  <a:srgbClr val="F87497"/>
                </a:solidFill>
                <a:latin typeface="Comic Sans MS"/>
                <a:ea typeface="Comic Sans MS"/>
                <a:cs typeface="Comic Sans MS"/>
                <a:sym typeface="Comic Sans MS"/>
              </a:rPr>
              <a:t>Çocuğa aşırı koruma ve kollamanın olmaması, anne-babanın ayrı ayrı tutum sergilememesi, yaşa uygun davranılması, başkaları ile kıyaslanmaması gerekir.</a:t>
            </a:r>
            <a:r>
              <a:rPr lang="en-US" sz="3200" b="1" i="1" u="none">
                <a:solidFill>
                  <a:srgbClr val="FFFF66"/>
                </a:solidFill>
                <a:latin typeface="Comic Sans MS"/>
                <a:ea typeface="Comic Sans MS"/>
                <a:cs typeface="Comic Sans MS"/>
                <a:sym typeface="Comic Sans MS"/>
              </a:rPr>
              <a:t>Unutmayın Kıyaslamak reddetmektir</a:t>
            </a:r>
            <a:r>
              <a:rPr lang="en-US" sz="3200" b="1" i="1" u="none">
                <a:solidFill>
                  <a:srgbClr val="F87497"/>
                </a:solidFill>
                <a:latin typeface="Comic Sans MS"/>
                <a:ea typeface="Comic Sans MS"/>
                <a:cs typeface="Comic Sans MS"/>
                <a:sym typeface="Comic Sans MS"/>
              </a:rPr>
              <a:t>.</a:t>
            </a:r>
            <a:endParaRPr/>
          </a:p>
        </p:txBody>
      </p:sp>
      <p:pic>
        <p:nvPicPr>
          <p:cNvPr id="574" name="Google Shape;574;p79" descr="j0311832[1]"/>
          <p:cNvPicPr preferRelativeResize="0">
            <a:picLocks noGrp="1"/>
          </p:cNvPicPr>
          <p:nvPr>
            <p:ph type="body" idx="1"/>
          </p:nvPr>
        </p:nvPicPr>
        <p:blipFill rotWithShape="1">
          <a:blip r:embed="rId3">
            <a:alphaModFix/>
          </a:blip>
          <a:srcRect/>
          <a:stretch/>
        </p:blipFill>
        <p:spPr>
          <a:xfrm>
            <a:off x="5426075" y="1700212"/>
            <a:ext cx="3717925" cy="36385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sp>
        <p:nvSpPr>
          <p:cNvPr id="580" name="Google Shape;580;p80"/>
          <p:cNvSpPr txBox="1">
            <a:spLocks noGrp="1"/>
          </p:cNvSpPr>
          <p:nvPr>
            <p:ph type="body" idx="1"/>
          </p:nvPr>
        </p:nvSpPr>
        <p:spPr>
          <a:xfrm>
            <a:off x="457200" y="404812"/>
            <a:ext cx="8229600" cy="5691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Comic Sans MS"/>
              <a:buNone/>
            </a:pPr>
            <a:r>
              <a:rPr lang="en-US" sz="3200" b="1" i="1" u="none" dirty="0">
                <a:solidFill>
                  <a:srgbClr val="F87497"/>
                </a:solidFill>
                <a:latin typeface="Comic Sans MS"/>
                <a:ea typeface="Comic Sans MS"/>
                <a:cs typeface="Comic Sans MS"/>
                <a:sym typeface="Comic Sans MS"/>
              </a:rPr>
              <a:t>	</a:t>
            </a:r>
            <a:r>
              <a:rPr lang="tr-TR" sz="3200" b="1" i="1" u="none" dirty="0" smtClean="0">
                <a:solidFill>
                  <a:srgbClr val="F87497"/>
                </a:solidFill>
                <a:latin typeface="Comic Sans MS"/>
                <a:ea typeface="Comic Sans MS"/>
                <a:cs typeface="Comic Sans MS"/>
                <a:sym typeface="Comic Sans MS"/>
              </a:rPr>
              <a:t>Çocuğunuzdan yaşı ve yeteneklerine uygun isteklerde bulunun,çocuğu hayal kırıklığına uğratacak,yaşının üstünde beklentiler içine girmeyin. Çocuğu yönlendirirken ilgi ve yeteneklerini dikkate alın,kendi tutkularınızı değil…</a:t>
            </a:r>
            <a:endParaRPr lang="tr-TR" dirty="0" smtClean="0"/>
          </a:p>
          <a:p>
            <a:pPr marL="342900" lvl="0" indent="-342900" algn="l" rtl="0">
              <a:lnSpc>
                <a:spcPct val="100000"/>
              </a:lnSpc>
              <a:spcBef>
                <a:spcPts val="640"/>
              </a:spcBef>
              <a:spcAft>
                <a:spcPts val="0"/>
              </a:spcAft>
              <a:buSzPts val="3200"/>
              <a:buFont typeface="Arial"/>
              <a:buNone/>
            </a:pPr>
            <a:endParaRPr lang="tr-TR" sz="3200" b="1" i="1" u="none" dirty="0" smtClean="0">
              <a:solidFill>
                <a:srgbClr val="F87497"/>
              </a:solidFill>
              <a:latin typeface="Comic Sans MS"/>
              <a:ea typeface="Comic Sans MS"/>
              <a:cs typeface="Comic Sans MS"/>
              <a:sym typeface="Comic Sans MS"/>
            </a:endParaRPr>
          </a:p>
          <a:p>
            <a:pPr marL="342900" lvl="0" indent="-342900" algn="l" rtl="0">
              <a:lnSpc>
                <a:spcPct val="100000"/>
              </a:lnSpc>
              <a:spcBef>
                <a:spcPts val="640"/>
              </a:spcBef>
              <a:spcAft>
                <a:spcPts val="0"/>
              </a:spcAft>
              <a:buSzPts val="3200"/>
              <a:buFont typeface="Comic Sans MS"/>
              <a:buNone/>
            </a:pPr>
            <a:r>
              <a:rPr lang="tr-TR" sz="3200" b="1" i="1" u="none" dirty="0" smtClean="0">
                <a:solidFill>
                  <a:srgbClr val="F87497"/>
                </a:solidFill>
                <a:latin typeface="Comic Sans MS"/>
                <a:ea typeface="Comic Sans MS"/>
                <a:cs typeface="Comic Sans MS"/>
                <a:sym typeface="Comic Sans MS"/>
              </a:rPr>
              <a:t>Çocuklarınız eşsizdir.Bir eşleri ya da benzerleri bulunmaz.O Yüzden tüm çocuklarınızı aynı kalıba sokmaya çalışmayın…</a:t>
            </a:r>
            <a:endParaRPr lang="tr-TR" dirty="0" smtClean="0"/>
          </a:p>
          <a:p>
            <a:pPr marL="342900" lvl="0" indent="-342900" algn="l" rtl="0">
              <a:lnSpc>
                <a:spcPct val="100000"/>
              </a:lnSpc>
              <a:spcBef>
                <a:spcPts val="640"/>
              </a:spcBef>
              <a:spcAft>
                <a:spcPts val="0"/>
              </a:spcAft>
              <a:buSzPts val="3200"/>
              <a:buFont typeface="Arial"/>
              <a:buNone/>
            </a:pPr>
            <a:endParaRPr sz="3200" b="1" i="1" u="none" dirty="0">
              <a:solidFill>
                <a:srgbClr val="F87497"/>
              </a:solidFill>
              <a:latin typeface="Comic Sans MS"/>
              <a:ea typeface="Comic Sans MS"/>
              <a:cs typeface="Comic Sans MS"/>
              <a:sym typeface="Comic Sans MS"/>
            </a:endParaRPr>
          </a:p>
          <a:p>
            <a:pPr marL="342900" lvl="0" indent="-342900" algn="l" rtl="0">
              <a:lnSpc>
                <a:spcPct val="100000"/>
              </a:lnSpc>
              <a:spcBef>
                <a:spcPts val="640"/>
              </a:spcBef>
              <a:spcAft>
                <a:spcPts val="0"/>
              </a:spcAft>
              <a:buSzPts val="3200"/>
              <a:buFont typeface="Arial"/>
              <a:buNone/>
            </a:pPr>
            <a:endParaRPr sz="3200" b="1" i="1" u="none" dirty="0">
              <a:solidFill>
                <a:srgbClr val="F87497"/>
              </a:solidFill>
              <a:latin typeface="Comic Sans MS"/>
              <a:ea typeface="Comic Sans MS"/>
              <a:cs typeface="Comic Sans MS"/>
              <a:sym typeface="Comic Sans MS"/>
            </a:endParaRPr>
          </a:p>
          <a:p>
            <a:pPr marL="342900" lvl="0" indent="-342900" algn="l" rtl="0">
              <a:lnSpc>
                <a:spcPct val="100000"/>
              </a:lnSpc>
              <a:spcBef>
                <a:spcPts val="640"/>
              </a:spcBef>
              <a:spcAft>
                <a:spcPts val="0"/>
              </a:spcAft>
              <a:buSzPts val="3200"/>
              <a:buFont typeface="Arial"/>
              <a:buNone/>
            </a:pPr>
            <a:endParaRPr sz="3200" b="1" i="1" u="none" dirty="0">
              <a:solidFill>
                <a:srgbClr val="F87497"/>
              </a:solidFill>
              <a:latin typeface="Comic Sans MS"/>
              <a:ea typeface="Comic Sans MS"/>
              <a:cs typeface="Comic Sans MS"/>
              <a:sym typeface="Comic Sans MS"/>
            </a:endParaRPr>
          </a:p>
          <a:p>
            <a:pPr marL="342900" lvl="0" indent="-342900" algn="l" rtl="0">
              <a:lnSpc>
                <a:spcPct val="100000"/>
              </a:lnSpc>
              <a:spcBef>
                <a:spcPts val="640"/>
              </a:spcBef>
              <a:spcAft>
                <a:spcPts val="0"/>
              </a:spcAft>
              <a:buSzPts val="3200"/>
              <a:buFont typeface="Arial"/>
              <a:buNone/>
            </a:pPr>
            <a:endParaRPr sz="3200" b="1" i="1" u="none" dirty="0">
              <a:solidFill>
                <a:srgbClr val="F87497"/>
              </a:solidFill>
              <a:latin typeface="Comic Sans MS"/>
              <a:ea typeface="Comic Sans MS"/>
              <a:cs typeface="Comic Sans MS"/>
              <a:sym typeface="Comic Sans MS"/>
            </a:endParaRPr>
          </a:p>
          <a:p>
            <a:pPr marL="342900" lvl="0" indent="-342900" algn="l" rtl="0">
              <a:lnSpc>
                <a:spcPct val="100000"/>
              </a:lnSpc>
              <a:spcBef>
                <a:spcPts val="640"/>
              </a:spcBef>
              <a:spcAft>
                <a:spcPts val="0"/>
              </a:spcAft>
              <a:buSzPts val="3200"/>
              <a:buFont typeface="Arial"/>
              <a:buNone/>
            </a:pPr>
            <a:endParaRPr sz="3200" b="1" i="1" u="none" dirty="0">
              <a:solidFill>
                <a:srgbClr val="F87497"/>
              </a:solidFill>
              <a:latin typeface="Comic Sans MS"/>
              <a:ea typeface="Comic Sans MS"/>
              <a:cs typeface="Comic Sans MS"/>
              <a:sym typeface="Comic Sans MS"/>
            </a:endParaRPr>
          </a:p>
          <a:p>
            <a:pPr marL="342900" lvl="0" indent="-139700" algn="l" rtl="0">
              <a:spcBef>
                <a:spcPts val="640"/>
              </a:spcBef>
              <a:spcAft>
                <a:spcPts val="0"/>
              </a:spcAft>
              <a:buSzPts val="3200"/>
              <a:buFont typeface="Arial"/>
              <a:buNone/>
            </a:pPr>
            <a:endParaRPr sz="3200" b="1" i="1" u="none" dirty="0">
              <a:solidFill>
                <a:srgbClr val="F87497"/>
              </a:solidFill>
              <a:latin typeface="Comic Sans MS"/>
              <a:ea typeface="Comic Sans MS"/>
              <a:cs typeface="Comic Sans MS"/>
              <a:sym typeface="Comic Sans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1"/>
          <p:cNvSpPr txBox="1">
            <a:spLocks noGrp="1"/>
          </p:cNvSpPr>
          <p:nvPr>
            <p:ph type="body" idx="1"/>
          </p:nvPr>
        </p:nvSpPr>
        <p:spPr>
          <a:xfrm>
            <a:off x="611187" y="260350"/>
            <a:ext cx="7848600" cy="34290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4400"/>
              <a:buFont typeface="Tahoma"/>
              <a:buNone/>
            </a:pPr>
            <a:r>
              <a:rPr lang="en-US" sz="4400" b="1" i="1" u="none">
                <a:solidFill>
                  <a:srgbClr val="F87497"/>
                </a:solidFill>
                <a:latin typeface="Tahoma"/>
                <a:ea typeface="Tahoma"/>
                <a:cs typeface="Tahoma"/>
                <a:sym typeface="Tahoma"/>
              </a:rPr>
              <a:t>ÇOCUĞUNUZA ULAŞABİLECEĞİ HEDEFLER KOYUN VE BUNLARA ULAŞTIĞINDA ONU ÖDÜLLENDİRİN</a:t>
            </a:r>
            <a:endParaRPr/>
          </a:p>
          <a:p>
            <a:pPr marL="342900" lvl="0" indent="-63500" algn="l" rtl="0">
              <a:spcBef>
                <a:spcPts val="880"/>
              </a:spcBef>
              <a:spcAft>
                <a:spcPts val="0"/>
              </a:spcAft>
              <a:buSzPts val="4400"/>
              <a:buFont typeface="Arial"/>
              <a:buNone/>
            </a:pPr>
            <a:endParaRPr sz="4400" b="1" i="1" u="none">
              <a:solidFill>
                <a:srgbClr val="F87497"/>
              </a:solidFill>
              <a:latin typeface="Tahoma"/>
              <a:ea typeface="Tahoma"/>
              <a:cs typeface="Tahoma"/>
              <a:sym typeface="Tahoma"/>
            </a:endParaRPr>
          </a:p>
        </p:txBody>
      </p:sp>
      <p:pic>
        <p:nvPicPr>
          <p:cNvPr id="586" name="Google Shape;586;p81" descr="guvercin"/>
          <p:cNvPicPr preferRelativeResize="0">
            <a:picLocks noGrp="1"/>
          </p:cNvPicPr>
          <p:nvPr>
            <p:ph type="body" idx="1"/>
          </p:nvPr>
        </p:nvPicPr>
        <p:blipFill rotWithShape="1">
          <a:blip r:embed="rId3">
            <a:alphaModFix/>
          </a:blip>
          <a:srcRect/>
          <a:stretch/>
        </p:blipFill>
        <p:spPr>
          <a:xfrm>
            <a:off x="684212" y="3846512"/>
            <a:ext cx="2519362" cy="2074862"/>
          </a:xfrm>
          <a:prstGeom prst="rect">
            <a:avLst/>
          </a:prstGeom>
          <a:noFill/>
          <a:ln>
            <a:noFill/>
          </a:ln>
        </p:spPr>
      </p:pic>
      <p:pic>
        <p:nvPicPr>
          <p:cNvPr id="587" name="Google Shape;587;p81" descr="j0312282"/>
          <p:cNvPicPr preferRelativeResize="0">
            <a:picLocks noGrp="1"/>
          </p:cNvPicPr>
          <p:nvPr>
            <p:ph type="body" idx="2"/>
          </p:nvPr>
        </p:nvPicPr>
        <p:blipFill rotWithShape="1">
          <a:blip r:embed="rId4">
            <a:alphaModFix/>
          </a:blip>
          <a:srcRect/>
          <a:stretch/>
        </p:blipFill>
        <p:spPr>
          <a:xfrm>
            <a:off x="6300787" y="3933825"/>
            <a:ext cx="1511300" cy="2519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123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2"/>
          <p:cNvSpPr txBox="1">
            <a:spLocks noGrp="1"/>
          </p:cNvSpPr>
          <p:nvPr>
            <p:ph type="body" idx="1"/>
          </p:nvPr>
        </p:nvSpPr>
        <p:spPr>
          <a:xfrm>
            <a:off x="468311" y="260350"/>
            <a:ext cx="4851833" cy="6337300"/>
          </a:xfrm>
          <a:prstGeom prst="rect">
            <a:avLst/>
          </a:prstGeom>
          <a:noFill/>
          <a:ln>
            <a:noFill/>
          </a:ln>
        </p:spPr>
        <p:txBody>
          <a:bodyPr spcFirstLastPara="1" wrap="square" lIns="91425" tIns="45700" rIns="91425" bIns="45700" anchor="t" anchorCtr="0">
            <a:noAutofit/>
          </a:bodyPr>
          <a:lstStyle/>
          <a:p>
            <a:pPr marL="342900" lvl="0" indent="-342900" rtl="0">
              <a:lnSpc>
                <a:spcPct val="150000"/>
              </a:lnSpc>
              <a:spcBef>
                <a:spcPts val="0"/>
              </a:spcBef>
              <a:spcAft>
                <a:spcPts val="0"/>
              </a:spcAft>
              <a:buSzPts val="2900"/>
              <a:buFont typeface="Comic Sans MS"/>
              <a:buNone/>
            </a:pPr>
            <a:r>
              <a:rPr lang="en-US" sz="2400" b="1" i="1" u="none" dirty="0">
                <a:solidFill>
                  <a:srgbClr val="F87497"/>
                </a:solidFill>
                <a:latin typeface="Comic Sans MS"/>
                <a:ea typeface="Comic Sans MS"/>
                <a:cs typeface="Comic Sans MS"/>
                <a:sym typeface="Comic Sans MS"/>
              </a:rPr>
              <a:t>ÇOCUĞUNUZUN OKUL BAŞARISI ARZU ETTİĞİNİZ KADAR YÜKSEK DEĞİLSE </a:t>
            </a:r>
            <a:r>
              <a:rPr lang="en-US" sz="2400" b="1" i="1" u="none" dirty="0" smtClean="0">
                <a:solidFill>
                  <a:srgbClr val="F87497"/>
                </a:solidFill>
                <a:latin typeface="Comic Sans MS"/>
                <a:ea typeface="Comic Sans MS"/>
                <a:cs typeface="Comic Sans MS"/>
                <a:sym typeface="Comic Sans MS"/>
              </a:rPr>
              <a:t>TASALANMAYIN</a:t>
            </a:r>
            <a:r>
              <a:rPr lang="tr-TR" sz="2400" b="1" i="1" u="none" dirty="0" smtClean="0">
                <a:solidFill>
                  <a:srgbClr val="F87497"/>
                </a:solidFill>
                <a:latin typeface="Comic Sans MS"/>
                <a:ea typeface="Comic Sans MS"/>
                <a:cs typeface="Comic Sans MS"/>
                <a:sym typeface="Comic Sans MS"/>
              </a:rPr>
              <a:t>,</a:t>
            </a:r>
            <a:r>
              <a:rPr lang="en-US" sz="2400" b="1" i="1" u="none" dirty="0" smtClean="0">
                <a:solidFill>
                  <a:srgbClr val="F87497"/>
                </a:solidFill>
                <a:latin typeface="Comic Sans MS"/>
                <a:ea typeface="Comic Sans MS"/>
                <a:cs typeface="Comic Sans MS"/>
                <a:sym typeface="Comic Sans MS"/>
              </a:rPr>
              <a:t> </a:t>
            </a:r>
            <a:r>
              <a:rPr lang="en-US" sz="2400" b="1" i="1" u="none" dirty="0">
                <a:solidFill>
                  <a:srgbClr val="F87497"/>
                </a:solidFill>
                <a:latin typeface="Comic Sans MS"/>
                <a:ea typeface="Comic Sans MS"/>
                <a:cs typeface="Comic Sans MS"/>
                <a:sym typeface="Comic Sans MS"/>
              </a:rPr>
              <a:t>OKUL BAŞARISI HAYAT BAŞARISI KONUSUNDA </a:t>
            </a:r>
            <a:r>
              <a:rPr lang="tr-TR" sz="2400" b="1" i="1" u="none" dirty="0" smtClean="0">
                <a:solidFill>
                  <a:srgbClr val="F87497"/>
                </a:solidFill>
                <a:latin typeface="Comic Sans MS"/>
                <a:ea typeface="Comic Sans MS"/>
                <a:cs typeface="Comic Sans MS"/>
                <a:sym typeface="Comic Sans MS"/>
              </a:rPr>
              <a:t>sadece </a:t>
            </a:r>
            <a:r>
              <a:rPr lang="en-US" sz="2400" b="1" i="1" u="none" dirty="0" smtClean="0">
                <a:solidFill>
                  <a:srgbClr val="F87497"/>
                </a:solidFill>
                <a:latin typeface="Comic Sans MS"/>
                <a:ea typeface="Comic Sans MS"/>
                <a:cs typeface="Comic Sans MS"/>
                <a:sym typeface="Comic Sans MS"/>
              </a:rPr>
              <a:t>ORTA </a:t>
            </a:r>
            <a:r>
              <a:rPr lang="en-US" sz="2400" b="1" i="1" u="none" dirty="0">
                <a:solidFill>
                  <a:srgbClr val="F87497"/>
                </a:solidFill>
                <a:latin typeface="Comic Sans MS"/>
                <a:ea typeface="Comic Sans MS"/>
                <a:cs typeface="Comic Sans MS"/>
                <a:sym typeface="Comic Sans MS"/>
              </a:rPr>
              <a:t>DERECEDE FİKİR VERİR</a:t>
            </a:r>
            <a:endParaRPr sz="2400" dirty="0"/>
          </a:p>
        </p:txBody>
      </p:sp>
      <p:pic>
        <p:nvPicPr>
          <p:cNvPr id="593" name="Google Shape;593;p82" descr="MCj02921220000[1]"/>
          <p:cNvPicPr preferRelativeResize="0">
            <a:picLocks noGrp="1"/>
          </p:cNvPicPr>
          <p:nvPr>
            <p:ph type="body" idx="1"/>
          </p:nvPr>
        </p:nvPicPr>
        <p:blipFill rotWithShape="1">
          <a:blip r:embed="rId3">
            <a:alphaModFix/>
          </a:blip>
          <a:srcRect/>
          <a:stretch/>
        </p:blipFill>
        <p:spPr>
          <a:xfrm>
            <a:off x="5364162" y="2057400"/>
            <a:ext cx="3095625" cy="32146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123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3"/>
          <p:cNvSpPr txBox="1">
            <a:spLocks noGrp="1"/>
          </p:cNvSpPr>
          <p:nvPr>
            <p:ph type="body" idx="1"/>
          </p:nvPr>
        </p:nvSpPr>
        <p:spPr>
          <a:xfrm>
            <a:off x="900112" y="166254"/>
            <a:ext cx="7775575" cy="4253345"/>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3200"/>
              <a:buFont typeface="Arial"/>
              <a:buNone/>
            </a:pPr>
            <a:r>
              <a:rPr lang="en-US" sz="3200" b="1" i="0" u="none" dirty="0">
                <a:solidFill>
                  <a:schemeClr val="lt1"/>
                </a:solidFill>
                <a:latin typeface="Arial"/>
                <a:ea typeface="Arial"/>
                <a:cs typeface="Arial"/>
                <a:sym typeface="Arial"/>
              </a:rPr>
              <a:t>	</a:t>
            </a:r>
            <a:r>
              <a:rPr lang="en-US" sz="3200" b="0" i="1" u="none" dirty="0">
                <a:solidFill>
                  <a:srgbClr val="F87497"/>
                </a:solidFill>
                <a:latin typeface="Comic Sans MS"/>
                <a:ea typeface="Comic Sans MS"/>
                <a:cs typeface="Comic Sans MS"/>
                <a:sym typeface="Comic Sans MS"/>
              </a:rPr>
              <a:t>ONUN OLUMLU DAVRANIŞLARINI KESİNLİKLE TAKDİR EDİN.</a:t>
            </a:r>
            <a:endParaRPr dirty="0"/>
          </a:p>
          <a:p>
            <a:pPr marL="342900" lvl="0" indent="-342900" algn="l" rtl="0">
              <a:lnSpc>
                <a:spcPct val="100000"/>
              </a:lnSpc>
              <a:spcBef>
                <a:spcPts val="560"/>
              </a:spcBef>
              <a:spcAft>
                <a:spcPts val="0"/>
              </a:spcAft>
              <a:buSzPts val="2800"/>
              <a:buFont typeface="Comic Sans MS"/>
              <a:buNone/>
            </a:pPr>
            <a:r>
              <a:rPr lang="tr-TR" sz="2800" b="0" i="1" u="none" dirty="0" smtClean="0">
                <a:solidFill>
                  <a:srgbClr val="F87497"/>
                </a:solidFill>
                <a:latin typeface="Comic Sans MS"/>
                <a:ea typeface="Comic Sans MS"/>
                <a:cs typeface="Comic Sans MS"/>
                <a:sym typeface="Comic Sans MS"/>
              </a:rPr>
              <a:t>Çocuğunuzun kendi kendine yetebilen olumlu bir kişilik yapısına sahip olmasını istiyorsanız,olumlu davranışlarını pekiştirin…Çocuklar ısrarla üzerinde durulan davranışları çoğu zaman tekrarlama eğilimindedirler…</a:t>
            </a:r>
            <a:endParaRPr lang="tr-TR" dirty="0" smtClean="0"/>
          </a:p>
          <a:p>
            <a:pPr marL="342900" lvl="0" indent="-165100" algn="l" rtl="0">
              <a:spcBef>
                <a:spcPts val="560"/>
              </a:spcBef>
              <a:spcAft>
                <a:spcPts val="0"/>
              </a:spcAft>
              <a:buSzPts val="2800"/>
              <a:buFont typeface="Arial"/>
              <a:buNone/>
            </a:pPr>
            <a:endParaRPr sz="2800" b="0" i="1" u="none" dirty="0">
              <a:solidFill>
                <a:srgbClr val="F87497"/>
              </a:solidFill>
              <a:latin typeface="Comic Sans MS"/>
              <a:ea typeface="Comic Sans MS"/>
              <a:cs typeface="Comic Sans MS"/>
              <a:sym typeface="Comic Sans MS"/>
            </a:endParaRPr>
          </a:p>
        </p:txBody>
      </p:sp>
      <p:pic>
        <p:nvPicPr>
          <p:cNvPr id="599" name="Google Shape;599;p83" descr="j0251123[1]"/>
          <p:cNvPicPr preferRelativeResize="0">
            <a:picLocks noGrp="1"/>
          </p:cNvPicPr>
          <p:nvPr>
            <p:ph type="body" idx="1"/>
          </p:nvPr>
        </p:nvPicPr>
        <p:blipFill rotWithShape="1">
          <a:blip r:embed="rId3">
            <a:alphaModFix/>
          </a:blip>
          <a:srcRect/>
          <a:stretch/>
        </p:blipFill>
        <p:spPr>
          <a:xfrm>
            <a:off x="3563937" y="4672012"/>
            <a:ext cx="1798637" cy="2185987"/>
          </a:xfrm>
          <a:prstGeom prst="rect">
            <a:avLst/>
          </a:prstGeom>
          <a:noFill/>
          <a:ln>
            <a:noFill/>
          </a:ln>
        </p:spPr>
      </p:pic>
      <p:pic>
        <p:nvPicPr>
          <p:cNvPr id="600" name="Google Shape;600;p83" descr="AG00261_"/>
          <p:cNvPicPr preferRelativeResize="0">
            <a:picLocks noGrp="1"/>
          </p:cNvPicPr>
          <p:nvPr>
            <p:ph type="body" idx="2"/>
          </p:nvPr>
        </p:nvPicPr>
        <p:blipFill rotWithShape="1">
          <a:blip r:embed="rId4">
            <a:alphaModFix/>
          </a:blip>
          <a:srcRect/>
          <a:stretch/>
        </p:blipFill>
        <p:spPr>
          <a:xfrm>
            <a:off x="6119812" y="3709987"/>
            <a:ext cx="3024187" cy="3148012"/>
          </a:xfrm>
          <a:prstGeom prst="rect">
            <a:avLst/>
          </a:prstGeom>
          <a:noFill/>
          <a:ln>
            <a:noFill/>
          </a:ln>
        </p:spPr>
      </p:pic>
      <p:pic>
        <p:nvPicPr>
          <p:cNvPr id="601" name="Google Shape;601;p83" descr="j0232609[1]"/>
          <p:cNvPicPr preferRelativeResize="0"/>
          <p:nvPr/>
        </p:nvPicPr>
        <p:blipFill rotWithShape="1">
          <a:blip r:embed="rId5">
            <a:alphaModFix/>
          </a:blip>
          <a:srcRect/>
          <a:stretch/>
        </p:blipFill>
        <p:spPr>
          <a:xfrm>
            <a:off x="539750" y="3716337"/>
            <a:ext cx="2376487" cy="29511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4"/>
          <p:cNvSpPr txBox="1">
            <a:spLocks noGrp="1"/>
          </p:cNvSpPr>
          <p:nvPr>
            <p:ph type="body" idx="1"/>
          </p:nvPr>
        </p:nvSpPr>
        <p:spPr>
          <a:xfrm>
            <a:off x="0" y="404812"/>
            <a:ext cx="4932362" cy="5726112"/>
          </a:xfrm>
          <a:prstGeom prst="rect">
            <a:avLst/>
          </a:prstGeom>
          <a:noFill/>
          <a:ln>
            <a:noFill/>
          </a:ln>
        </p:spPr>
        <p:txBody>
          <a:bodyPr spcFirstLastPara="1" wrap="square" lIns="91425" tIns="45700" rIns="91425" bIns="45700" anchor="t" anchorCtr="0">
            <a:noAutofit/>
          </a:bodyPr>
          <a:lstStyle/>
          <a:p>
            <a:pPr marL="342900" lvl="0" indent="-342900" rtl="0">
              <a:lnSpc>
                <a:spcPct val="90000"/>
              </a:lnSpc>
              <a:spcBef>
                <a:spcPts val="0"/>
              </a:spcBef>
              <a:spcAft>
                <a:spcPts val="0"/>
              </a:spcAft>
              <a:buSzPts val="2800"/>
              <a:buFont typeface="Arial"/>
              <a:buNone/>
            </a:pPr>
            <a:r>
              <a:rPr lang="en-US" sz="2800" b="1" i="0" u="none" dirty="0">
                <a:solidFill>
                  <a:srgbClr val="CC3300"/>
                </a:solidFill>
                <a:latin typeface="Arial"/>
                <a:ea typeface="Arial"/>
                <a:cs typeface="Arial"/>
                <a:sym typeface="Arial"/>
              </a:rPr>
              <a:t>	</a:t>
            </a:r>
            <a:r>
              <a:rPr lang="en-US" sz="4000" b="1" i="0" u="none" dirty="0">
                <a:solidFill>
                  <a:srgbClr val="CC3300"/>
                </a:solidFill>
                <a:latin typeface="Arial"/>
                <a:ea typeface="Arial"/>
                <a:cs typeface="Arial"/>
                <a:sym typeface="Arial"/>
              </a:rPr>
              <a:t>SADECE ONUN İÇİN AYIRDIĞINIZ ZAMANLAR OLSUN VE ONUNLA BERABER SOSYAL AKTİVİTELERDE BULUNUN</a:t>
            </a:r>
            <a:endParaRPr dirty="0"/>
          </a:p>
        </p:txBody>
      </p:sp>
      <p:pic>
        <p:nvPicPr>
          <p:cNvPr id="607" name="Google Shape;607;p84"/>
          <p:cNvPicPr preferRelativeResize="0">
            <a:picLocks noGrp="1"/>
          </p:cNvPicPr>
          <p:nvPr>
            <p:ph type="body" idx="1"/>
          </p:nvPr>
        </p:nvPicPr>
        <p:blipFill rotWithShape="1">
          <a:blip r:embed="rId3">
            <a:alphaModFix/>
          </a:blip>
          <a:srcRect/>
          <a:stretch/>
        </p:blipFill>
        <p:spPr>
          <a:xfrm>
            <a:off x="5219700" y="2278062"/>
            <a:ext cx="3467100" cy="304323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5"/>
          <p:cNvSpPr txBox="1">
            <a:spLocks noGrp="1"/>
          </p:cNvSpPr>
          <p:nvPr>
            <p:ph type="body" idx="1"/>
          </p:nvPr>
        </p:nvSpPr>
        <p:spPr>
          <a:xfrm>
            <a:off x="179387" y="476250"/>
            <a:ext cx="5832475" cy="5903912"/>
          </a:xfrm>
          <a:prstGeom prst="rect">
            <a:avLst/>
          </a:prstGeom>
          <a:noFill/>
          <a:ln>
            <a:noFill/>
          </a:ln>
        </p:spPr>
        <p:txBody>
          <a:bodyPr spcFirstLastPara="1" wrap="square" lIns="91425" tIns="45700" rIns="91425" bIns="45700" anchor="t" anchorCtr="0">
            <a:noAutofit/>
          </a:bodyPr>
          <a:lstStyle/>
          <a:p>
            <a:pPr marL="342900" lvl="0" indent="-342900" rtl="0">
              <a:lnSpc>
                <a:spcPct val="80000"/>
              </a:lnSpc>
              <a:spcBef>
                <a:spcPts val="0"/>
              </a:spcBef>
              <a:spcAft>
                <a:spcPts val="0"/>
              </a:spcAft>
              <a:buSzPts val="4800"/>
              <a:buFont typeface="Arial"/>
              <a:buNone/>
            </a:pPr>
            <a:r>
              <a:rPr lang="en-US" sz="4400" b="1" i="1" u="none" dirty="0" smtClean="0">
                <a:solidFill>
                  <a:srgbClr val="FFFF99"/>
                </a:solidFill>
                <a:latin typeface="Arial"/>
                <a:ea typeface="Arial"/>
                <a:cs typeface="Arial"/>
                <a:sym typeface="Arial"/>
              </a:rPr>
              <a:t>BAŞARILI </a:t>
            </a:r>
            <a:r>
              <a:rPr lang="en-US" sz="4400" b="1" i="1" u="none" dirty="0">
                <a:solidFill>
                  <a:srgbClr val="FFFF99"/>
                </a:solidFill>
                <a:latin typeface="Arial"/>
                <a:ea typeface="Arial"/>
                <a:cs typeface="Arial"/>
                <a:sym typeface="Arial"/>
              </a:rPr>
              <a:t>OLANLAR, KENDİLERİNİ SEVENLER, KENDİLERİNE GÜVENENLER VE KENDİLERİYLE BARIŞIK OLANLARDIR.</a:t>
            </a:r>
            <a:endParaRPr sz="4400" dirty="0"/>
          </a:p>
        </p:txBody>
      </p:sp>
      <p:pic>
        <p:nvPicPr>
          <p:cNvPr id="613" name="Google Shape;613;p85" descr="CUPCAKE1"/>
          <p:cNvPicPr preferRelativeResize="0">
            <a:picLocks noGrp="1"/>
          </p:cNvPicPr>
          <p:nvPr>
            <p:ph type="body" idx="1"/>
          </p:nvPr>
        </p:nvPicPr>
        <p:blipFill rotWithShape="1">
          <a:blip r:embed="rId3">
            <a:alphaModFix/>
          </a:blip>
          <a:srcRect/>
          <a:stretch/>
        </p:blipFill>
        <p:spPr>
          <a:xfrm>
            <a:off x="6084887" y="2055812"/>
            <a:ext cx="2303462" cy="314483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6"/>
          <p:cNvSpPr txBox="1">
            <a:spLocks noGrp="1"/>
          </p:cNvSpPr>
          <p:nvPr>
            <p:ph type="title"/>
          </p:nvPr>
        </p:nvSpPr>
        <p:spPr>
          <a:xfrm>
            <a:off x="457200" y="228600"/>
            <a:ext cx="8229600" cy="1143000"/>
          </a:xfrm>
          <a:prstGeom prst="rect">
            <a:avLst/>
          </a:prstGeom>
          <a:solidFill>
            <a:srgbClr val="E58BB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600"/>
              </a:buClr>
              <a:buSzPts val="2800"/>
              <a:buFont typeface="Algerian"/>
              <a:buNone/>
            </a:pPr>
            <a:r>
              <a:rPr lang="en-US" sz="2800" b="0" i="0" u="none">
                <a:solidFill>
                  <a:srgbClr val="006600"/>
                </a:solidFill>
                <a:latin typeface="Algerian"/>
                <a:ea typeface="Algerian"/>
                <a:cs typeface="Algerian"/>
                <a:sym typeface="Algerian"/>
              </a:rPr>
              <a:t>ÇOCUĞUNUZLA KONUŞURKEN DİKKAT ETMENİZ GEREKENLER</a:t>
            </a:r>
            <a:endParaRPr/>
          </a:p>
        </p:txBody>
      </p:sp>
      <p:sp>
        <p:nvSpPr>
          <p:cNvPr id="619" name="Google Shape;619;p86"/>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Çocuğunuzu suçlamadan,eleştirmeden konuşun. “Zamanında çalışsaydın düşük not almazdın” demek yerine “Düşük not almanın sebeplerini bir düşünelim” deyin.,</a:t>
            </a:r>
            <a:endParaRPr/>
          </a:p>
          <a:p>
            <a:pPr marL="342900" lvl="0" indent="-342900" algn="l" rtl="0">
              <a:lnSpc>
                <a:spcPct val="100000"/>
              </a:lnSpc>
              <a:spcBef>
                <a:spcPts val="56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Onunla alay etmeden, ad takmadan konuşun “bu kadar basit bir problemi bile yapamıyorsun aptal” demek yerine “Anlamadığın yer neresi, birlikte yapmaya çalışalım” deyin</a:t>
            </a:r>
            <a:endParaRPr/>
          </a:p>
        </p:txBody>
      </p:sp>
      <p:pic>
        <p:nvPicPr>
          <p:cNvPr id="620" name="Google Shape;620;p86" descr="Resim2"/>
          <p:cNvPicPr preferRelativeResize="0"/>
          <p:nvPr/>
        </p:nvPicPr>
        <p:blipFill rotWithShape="1">
          <a:blip r:embed="rId3">
            <a:alphaModFix/>
          </a:blip>
          <a:srcRect/>
          <a:stretch/>
        </p:blipFill>
        <p:spPr>
          <a:xfrm>
            <a:off x="6372225" y="5300662"/>
            <a:ext cx="2220912" cy="15573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4"/>
          <p:cNvPicPr preferRelativeResize="0"/>
          <p:nvPr/>
        </p:nvPicPr>
        <p:blipFill rotWithShape="1">
          <a:blip r:embed="rId3">
            <a:alphaModFix/>
          </a:blip>
          <a:srcRect/>
          <a:stretch/>
        </p:blipFill>
        <p:spPr>
          <a:xfrm>
            <a:off x="5867400" y="3429000"/>
            <a:ext cx="2895600" cy="2895600"/>
          </a:xfrm>
          <a:prstGeom prst="rect">
            <a:avLst/>
          </a:prstGeom>
          <a:noFill/>
          <a:ln>
            <a:noFill/>
          </a:ln>
        </p:spPr>
      </p:pic>
      <p:pic>
        <p:nvPicPr>
          <p:cNvPr id="208" name="Google Shape;208;p24"/>
          <p:cNvPicPr preferRelativeResize="0"/>
          <p:nvPr/>
        </p:nvPicPr>
        <p:blipFill rotWithShape="1">
          <a:blip r:embed="rId4">
            <a:alphaModFix/>
          </a:blip>
          <a:srcRect/>
          <a:stretch/>
        </p:blipFill>
        <p:spPr>
          <a:xfrm>
            <a:off x="685800" y="381000"/>
            <a:ext cx="1905000" cy="2581275"/>
          </a:xfrm>
          <a:prstGeom prst="rect">
            <a:avLst/>
          </a:prstGeom>
          <a:noFill/>
          <a:ln>
            <a:noFill/>
          </a:ln>
        </p:spPr>
      </p:pic>
      <p:sp>
        <p:nvSpPr>
          <p:cNvPr id="209" name="Google Shape;209;p24"/>
          <p:cNvSpPr txBox="1"/>
          <p:nvPr/>
        </p:nvSpPr>
        <p:spPr>
          <a:xfrm>
            <a:off x="3348037" y="1196975"/>
            <a:ext cx="518160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87497"/>
              </a:buClr>
              <a:buSzPts val="3600"/>
              <a:buFont typeface="Comic Sans MS"/>
              <a:buNone/>
            </a:pPr>
            <a:r>
              <a:rPr lang="en-US" sz="3600" b="0" i="1" u="none">
                <a:solidFill>
                  <a:srgbClr val="F87497"/>
                </a:solidFill>
                <a:latin typeface="Comic Sans MS"/>
                <a:ea typeface="Comic Sans MS"/>
                <a:cs typeface="Comic Sans MS"/>
                <a:sym typeface="Comic Sans MS"/>
              </a:rPr>
              <a:t>Çocuk yetiştirme anne karnında başlar ...</a:t>
            </a:r>
            <a:endParaRPr/>
          </a:p>
        </p:txBody>
      </p:sp>
      <p:sp>
        <p:nvSpPr>
          <p:cNvPr id="210" name="Google Shape;210;p24"/>
          <p:cNvSpPr txBox="1"/>
          <p:nvPr/>
        </p:nvSpPr>
        <p:spPr>
          <a:xfrm>
            <a:off x="609600" y="4648200"/>
            <a:ext cx="50292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87497"/>
              </a:buClr>
              <a:buSzPts val="3600"/>
              <a:buFont typeface="Comic Sans MS"/>
              <a:buNone/>
            </a:pPr>
            <a:r>
              <a:rPr lang="en-US" sz="3600" b="1" i="1" u="none">
                <a:solidFill>
                  <a:srgbClr val="F87497"/>
                </a:solidFill>
                <a:latin typeface="Comic Sans MS"/>
                <a:ea typeface="Comic Sans MS"/>
                <a:cs typeface="Comic Sans MS"/>
                <a:sym typeface="Comic Sans MS"/>
              </a:rPr>
              <a:t>Bebekken şekillenir</a:t>
            </a:r>
            <a:r>
              <a:rPr lang="en-US" sz="3600" b="1" i="1" u="none">
                <a:solidFill>
                  <a:srgbClr val="FFFF00"/>
                </a:solidFill>
                <a:latin typeface="Comic Sans MS"/>
                <a:ea typeface="Comic Sans MS"/>
                <a:cs typeface="Comic Sans MS"/>
                <a:sym typeface="Comic Sans MS"/>
              </a:rPr>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7"/>
          <p:cNvSpPr txBox="1">
            <a:spLocks noGrp="1"/>
          </p:cNvSpPr>
          <p:nvPr>
            <p:ph type="body" idx="1"/>
          </p:nvPr>
        </p:nvSpPr>
        <p:spPr>
          <a:xfrm>
            <a:off x="457200" y="549275"/>
            <a:ext cx="8229600" cy="557688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2800"/>
              <a:buFont typeface="Comic Sans MS"/>
              <a:buChar char="•"/>
            </a:pPr>
            <a:r>
              <a:rPr lang="tr-TR" sz="2800" b="1" i="1" u="none" dirty="0" smtClean="0">
                <a:solidFill>
                  <a:srgbClr val="F87497"/>
                </a:solidFill>
                <a:latin typeface="Comic Sans MS"/>
                <a:ea typeface="Comic Sans MS"/>
                <a:cs typeface="Comic Sans MS"/>
                <a:sym typeface="Comic Sans MS"/>
              </a:rPr>
              <a:t>Ona nutuk çekmeden konuşun “Ben senin yaşındayken sınıf birincisiydim…” diye başlayan cümleler çocuğu sıkar ve çoğu zaman dinlemez.</a:t>
            </a:r>
            <a:endParaRPr lang="tr-TR" dirty="0" smtClean="0"/>
          </a:p>
          <a:p>
            <a:pPr marL="342900" lvl="0" indent="-342900" algn="l" rtl="0">
              <a:lnSpc>
                <a:spcPct val="80000"/>
              </a:lnSpc>
              <a:spcBef>
                <a:spcPts val="560"/>
              </a:spcBef>
              <a:spcAft>
                <a:spcPts val="0"/>
              </a:spcAft>
              <a:buClr>
                <a:schemeClr val="lt2"/>
              </a:buClr>
              <a:buSzPts val="2800"/>
              <a:buFont typeface="Comic Sans MS"/>
              <a:buChar char="•"/>
            </a:pPr>
            <a:r>
              <a:rPr lang="tr-TR" sz="2800" b="1" i="1" u="none" dirty="0" smtClean="0">
                <a:solidFill>
                  <a:srgbClr val="F87497"/>
                </a:solidFill>
                <a:latin typeface="Comic Sans MS"/>
                <a:ea typeface="Comic Sans MS"/>
                <a:cs typeface="Comic Sans MS"/>
                <a:sym typeface="Comic Sans MS"/>
              </a:rPr>
              <a:t>Onu korkutmadan konuşun “Hele derslerine çalışma da karnen kötü gelince görüşürüz” demek yerine “Karnenin iyi olmasını istiyorsan derslerine çalışman gerekiyor” deyin</a:t>
            </a:r>
            <a:endParaRPr lang="tr-TR" dirty="0" smtClean="0"/>
          </a:p>
          <a:p>
            <a:pPr marL="342900" lvl="0" indent="-342900" algn="l" rtl="0">
              <a:lnSpc>
                <a:spcPct val="80000"/>
              </a:lnSpc>
              <a:spcBef>
                <a:spcPts val="560"/>
              </a:spcBef>
              <a:spcAft>
                <a:spcPts val="0"/>
              </a:spcAft>
              <a:buClr>
                <a:schemeClr val="lt2"/>
              </a:buClr>
              <a:buSzPts val="2800"/>
              <a:buFont typeface="Comic Sans MS"/>
              <a:buChar char="•"/>
            </a:pPr>
            <a:r>
              <a:rPr lang="tr-TR" sz="2800" b="1" i="1" u="none" dirty="0" smtClean="0">
                <a:solidFill>
                  <a:srgbClr val="F87497"/>
                </a:solidFill>
                <a:latin typeface="Comic Sans MS"/>
                <a:ea typeface="Comic Sans MS"/>
                <a:cs typeface="Comic Sans MS"/>
                <a:sym typeface="Comic Sans MS"/>
              </a:rPr>
              <a:t>Çocuğunuzu sorguya çekmeden konuşun. “Okumayıp da ne yapacaksın, bu devirde okumayana iş yok bilmiyor musun?” demek yerine “Eğer okumayı seçersen iyi bir meslek sahibi olup iyi bir iş bulabilirisin” deyin. </a:t>
            </a: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8"/>
          <p:cNvSpPr txBox="1">
            <a:spLocks noGrp="1"/>
          </p:cNvSpPr>
          <p:nvPr>
            <p:ph type="body" idx="1"/>
          </p:nvPr>
        </p:nvSpPr>
        <p:spPr>
          <a:xfrm>
            <a:off x="457200" y="981075"/>
            <a:ext cx="8229600" cy="51450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Çocuğunuza sürekli öğüt vermeden konuşun “çok çalışırsan büyük adam olursun, uslu durursan herkes seni sever.” diyerek sürekli öğütler vermeyin.</a:t>
            </a:r>
            <a:endParaRPr/>
          </a:p>
          <a:p>
            <a:pPr marL="342900" lvl="0" indent="-342900" algn="l" rtl="0">
              <a:lnSpc>
                <a:spcPct val="90000"/>
              </a:lnSpc>
              <a:spcBef>
                <a:spcPts val="56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Çocuğun yaptığı yanlışları desteklemeden konuşun “Arkadaşın sana vurunca sen de ona vurmuşsun, aferin iyi yapmışsın” demek yerine hakkını doğru yollarla araması gerektiğini söyleyin.</a:t>
            </a:r>
            <a:endParaRPr/>
          </a:p>
          <a:p>
            <a:pPr marL="342900" lvl="0" indent="-342900" algn="l" rtl="0">
              <a:lnSpc>
                <a:spcPct val="90000"/>
              </a:lnSpc>
              <a:spcBef>
                <a:spcPts val="560"/>
              </a:spcBef>
              <a:spcAft>
                <a:spcPts val="0"/>
              </a:spcAft>
              <a:buClr>
                <a:schemeClr val="lt2"/>
              </a:buClr>
              <a:buSzPts val="2800"/>
              <a:buFont typeface="Comic Sans MS"/>
              <a:buChar char="•"/>
            </a:pPr>
            <a:r>
              <a:rPr lang="en-US" sz="2800" b="1" i="1" u="none">
                <a:solidFill>
                  <a:srgbClr val="F87497"/>
                </a:solidFill>
                <a:latin typeface="Comic Sans MS"/>
                <a:ea typeface="Comic Sans MS"/>
                <a:cs typeface="Comic Sans MS"/>
                <a:sym typeface="Comic Sans MS"/>
              </a:rPr>
              <a:t>Ona emir vermeden konuşun. “Çabuk git odanı topla” demek yerine “İşin bittiyse odanı toplar mısın?” deyin.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9"/>
          <p:cNvSpPr txBox="1">
            <a:spLocks noGrp="1"/>
          </p:cNvSpPr>
          <p:nvPr>
            <p:ph type="body" idx="1"/>
          </p:nvPr>
        </p:nvSpPr>
        <p:spPr>
          <a:xfrm>
            <a:off x="457200" y="260350"/>
            <a:ext cx="8229600" cy="586581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600"/>
              <a:buFont typeface="Arial"/>
              <a:buNone/>
            </a:pPr>
            <a:endParaRPr sz="1600" b="0" i="0" u="none">
              <a:solidFill>
                <a:schemeClr val="lt1"/>
              </a:solidFill>
              <a:latin typeface="Arial"/>
              <a:ea typeface="Arial"/>
              <a:cs typeface="Arial"/>
              <a:sym typeface="Arial"/>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Çocuğumu yeniden yetiştirmem mümkün olsaydı,</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Ona işaret parmağımı kaldırıp yasaklar koymak yerine</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Parmaklarıyla resim yapmayı öğretirdim.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Hatalarını daha az düzeltir,</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Onunla daha çok yakınlık kurmaya çalışırdım.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Onu sadece gözlerimle izler, daha çok şefkat gösterirdim.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Onunla daha çok yürüyüşlere çıkar, uçurtmalar uçururdum.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Ona ciddi bir tavır içinde olmak yerine,</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Onunla oynardım.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Onunla kırlarda koşar, yıldızları seyrederdim.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Onunla daha az çekişir, ona daha sıkı sarılırdım.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Önce benlik saygısı kazanmasını sağlar, </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Sonra bir ev almaya çalışırdım.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Ona katı davranmaz, onu daha çok onaylar ve yüreklendirirdim.</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Güç konusunda daha az ders verir,</a:t>
            </a:r>
            <a:endParaRPr/>
          </a:p>
          <a:p>
            <a:pPr marL="342900" lvl="0" indent="-342900" algn="ctr" rtl="0">
              <a:lnSpc>
                <a:spcPct val="80000"/>
              </a:lnSpc>
              <a:spcBef>
                <a:spcPts val="400"/>
              </a:spcBef>
              <a:spcAft>
                <a:spcPts val="0"/>
              </a:spcAft>
              <a:buSzPts val="2000"/>
              <a:buFont typeface="Comic Sans MS"/>
              <a:buNone/>
            </a:pPr>
            <a:r>
              <a:rPr lang="en-US" sz="2000" b="0" i="1" u="none">
                <a:solidFill>
                  <a:srgbClr val="F87497"/>
                </a:solidFill>
                <a:latin typeface="Comic Sans MS"/>
                <a:ea typeface="Comic Sans MS"/>
                <a:cs typeface="Comic Sans MS"/>
                <a:sym typeface="Comic Sans MS"/>
              </a:rPr>
              <a:t>Sevgi konusunda daha çok şey öğretirdim.</a:t>
            </a:r>
            <a:endParaRPr/>
          </a:p>
          <a:p>
            <a:pPr marL="342900" lvl="0" indent="-342900" algn="ctr" rtl="0">
              <a:lnSpc>
                <a:spcPct val="80000"/>
              </a:lnSpc>
              <a:spcBef>
                <a:spcPts val="320"/>
              </a:spcBef>
              <a:spcAft>
                <a:spcPts val="0"/>
              </a:spcAft>
              <a:buSzPts val="1600"/>
              <a:buFont typeface="Comic Sans MS"/>
              <a:buNone/>
            </a:pPr>
            <a:r>
              <a:rPr lang="en-US" sz="1600" b="1" i="1" u="none">
                <a:solidFill>
                  <a:srgbClr val="F87497"/>
                </a:solidFill>
                <a:latin typeface="Comic Sans MS"/>
                <a:ea typeface="Comic Sans MS"/>
                <a:cs typeface="Comic Sans MS"/>
                <a:sym typeface="Comic Sans MS"/>
              </a:rPr>
              <a:t>                                                        Diana LOOMANS</a:t>
            </a:r>
            <a:endParaRPr/>
          </a:p>
          <a:p>
            <a:pPr marL="342900" lvl="0" indent="-342900" algn="ctr" rtl="0">
              <a:lnSpc>
                <a:spcPct val="80000"/>
              </a:lnSpc>
              <a:spcBef>
                <a:spcPts val="320"/>
              </a:spcBef>
              <a:spcAft>
                <a:spcPts val="0"/>
              </a:spcAft>
              <a:buSzPts val="1600"/>
              <a:buFont typeface="Arial"/>
              <a:buNone/>
            </a:pPr>
            <a:endParaRPr sz="1600" b="1" i="1" u="none">
              <a:solidFill>
                <a:srgbClr val="F87497"/>
              </a:solidFill>
              <a:latin typeface="Comic Sans MS"/>
              <a:ea typeface="Comic Sans MS"/>
              <a:cs typeface="Comic Sans MS"/>
              <a:sym typeface="Comic Sans MS"/>
            </a:endParaRPr>
          </a:p>
          <a:p>
            <a:pPr marL="342900" lvl="0" indent="-241300" algn="l" rtl="0">
              <a:spcBef>
                <a:spcPts val="320"/>
              </a:spcBef>
              <a:spcAft>
                <a:spcPts val="0"/>
              </a:spcAft>
              <a:buSzPts val="1600"/>
              <a:buFont typeface="Arial"/>
              <a:buNone/>
            </a:pPr>
            <a:endParaRPr sz="1600" b="1" i="1" u="none">
              <a:solidFill>
                <a:srgbClr val="F87497"/>
              </a:solidFill>
              <a:latin typeface="Comic Sans MS"/>
              <a:ea typeface="Comic Sans MS"/>
              <a:cs typeface="Comic Sans MS"/>
              <a:sym typeface="Comic Sans M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t>
            </a:r>
            <a:endParaRPr/>
          </a:p>
        </p:txBody>
      </p:sp>
      <p:pic>
        <p:nvPicPr>
          <p:cNvPr id="641" name="Google Shape;641;p90"/>
          <p:cNvPicPr preferRelativeResize="0">
            <a:picLocks noGrp="1"/>
          </p:cNvPicPr>
          <p:nvPr>
            <p:ph type="body" idx="1"/>
          </p:nvPr>
        </p:nvPicPr>
        <p:blipFill rotWithShape="1">
          <a:blip r:embed="rId3">
            <a:alphaModFix/>
          </a:blip>
          <a:srcRect/>
          <a:stretch/>
        </p:blipFill>
        <p:spPr>
          <a:xfrm>
            <a:off x="1619250" y="476250"/>
            <a:ext cx="6408737" cy="60483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1"/>
          <p:cNvSpPr txBox="1">
            <a:spLocks noGrp="1"/>
          </p:cNvSpPr>
          <p:nvPr>
            <p:ph type="subTitle" idx="1"/>
          </p:nvPr>
        </p:nvSpPr>
        <p:spPr>
          <a:xfrm>
            <a:off x="1042987" y="333375"/>
            <a:ext cx="5640387"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400"/>
              <a:buFont typeface="Corsiva"/>
              <a:buNone/>
            </a:pPr>
            <a:r>
              <a:rPr lang="en-US" sz="5400" b="1" i="1" u="none">
                <a:solidFill>
                  <a:schemeClr val="lt1"/>
                </a:solidFill>
                <a:latin typeface="Corsiva"/>
                <a:ea typeface="Corsiva"/>
                <a:cs typeface="Corsiva"/>
                <a:sym typeface="Corsiva"/>
              </a:rPr>
              <a:t>KATILIMINIZ İÇİN TEŞEKKÜR EDERİZ</a:t>
            </a:r>
            <a:endParaRPr/>
          </a:p>
          <a:p>
            <a:pPr marL="0" lvl="0" indent="0" algn="ctr" rtl="0">
              <a:lnSpc>
                <a:spcPct val="100000"/>
              </a:lnSpc>
              <a:spcBef>
                <a:spcPts val="640"/>
              </a:spcBef>
              <a:spcAft>
                <a:spcPts val="0"/>
              </a:spcAft>
              <a:buSzPts val="3200"/>
              <a:buFont typeface="Arial"/>
              <a:buNone/>
            </a:pPr>
            <a:endParaRPr sz="3200" b="1" i="1" u="none">
              <a:solidFill>
                <a:srgbClr val="F87497"/>
              </a:solidFill>
              <a:latin typeface="Comic Sans MS"/>
              <a:ea typeface="Comic Sans MS"/>
              <a:cs typeface="Comic Sans MS"/>
              <a:sym typeface="Comic Sans MS"/>
            </a:endParaRPr>
          </a:p>
          <a:p>
            <a:pPr marL="0" lvl="0" indent="0" algn="ctr" rtl="0">
              <a:lnSpc>
                <a:spcPct val="100000"/>
              </a:lnSpc>
              <a:spcBef>
                <a:spcPts val="640"/>
              </a:spcBef>
              <a:spcAft>
                <a:spcPts val="0"/>
              </a:spcAft>
              <a:buSzPts val="3200"/>
              <a:buFont typeface="Arial"/>
              <a:buNone/>
            </a:pPr>
            <a:endParaRPr sz="3200" b="1" i="1" u="none">
              <a:solidFill>
                <a:srgbClr val="F87497"/>
              </a:solidFill>
              <a:latin typeface="Comic Sans MS"/>
              <a:ea typeface="Comic Sans MS"/>
              <a:cs typeface="Comic Sans MS"/>
              <a:sym typeface="Comic Sans MS"/>
            </a:endParaRPr>
          </a:p>
          <a:p>
            <a:pPr marL="0" lvl="0" indent="0" algn="ctr" rtl="0">
              <a:lnSpc>
                <a:spcPct val="100000"/>
              </a:lnSpc>
              <a:spcBef>
                <a:spcPts val="640"/>
              </a:spcBef>
              <a:spcAft>
                <a:spcPts val="0"/>
              </a:spcAft>
              <a:buSzPts val="3200"/>
              <a:buFont typeface="Comic Sans MS"/>
              <a:buNone/>
            </a:pPr>
            <a:r>
              <a:rPr lang="en-US" sz="3200" b="1" i="1" u="none">
                <a:solidFill>
                  <a:srgbClr val="FFFF66"/>
                </a:solidFill>
                <a:latin typeface="Comic Sans MS"/>
                <a:ea typeface="Comic Sans MS"/>
                <a:cs typeface="Comic Sans MS"/>
                <a:sym typeface="Comic Sans MS"/>
              </a:rPr>
              <a:t>SUNAN:</a:t>
            </a:r>
            <a:endParaRPr/>
          </a:p>
          <a:p>
            <a:pPr marL="0" lvl="0" indent="0" algn="ctr" rtl="0">
              <a:lnSpc>
                <a:spcPct val="100000"/>
              </a:lnSpc>
              <a:spcBef>
                <a:spcPts val="640"/>
              </a:spcBef>
              <a:spcAft>
                <a:spcPts val="0"/>
              </a:spcAft>
              <a:buSzPts val="3200"/>
              <a:buFont typeface="Comic Sans MS"/>
              <a:buNone/>
            </a:pPr>
            <a:r>
              <a:rPr lang="en-US" sz="3200" b="1" i="1" u="none">
                <a:solidFill>
                  <a:srgbClr val="F87497"/>
                </a:solidFill>
                <a:latin typeface="Comic Sans MS"/>
                <a:ea typeface="Comic Sans MS"/>
                <a:cs typeface="Comic Sans MS"/>
                <a:sym typeface="Comic Sans MS"/>
              </a:rPr>
              <a:t>AHMET KESMEZ</a:t>
            </a:r>
            <a:endParaRPr/>
          </a:p>
          <a:p>
            <a:pPr marL="0" lvl="0" indent="0" algn="ctr" rtl="0">
              <a:lnSpc>
                <a:spcPct val="100000"/>
              </a:lnSpc>
              <a:spcBef>
                <a:spcPts val="640"/>
              </a:spcBef>
              <a:spcAft>
                <a:spcPts val="0"/>
              </a:spcAft>
              <a:buSzPts val="3200"/>
              <a:buFont typeface="Comic Sans MS"/>
              <a:buNone/>
            </a:pPr>
            <a:r>
              <a:rPr lang="en-US" sz="3200" b="1" i="1" u="none">
                <a:solidFill>
                  <a:srgbClr val="F87497"/>
                </a:solidFill>
                <a:latin typeface="Comic Sans MS"/>
                <a:ea typeface="Comic Sans MS"/>
                <a:cs typeface="Comic Sans MS"/>
                <a:sym typeface="Comic Sans MS"/>
              </a:rPr>
              <a:t>PSİKOLOJİK DANIŞMAN</a:t>
            </a:r>
            <a:endParaRPr/>
          </a:p>
        </p:txBody>
      </p:sp>
      <p:pic>
        <p:nvPicPr>
          <p:cNvPr id="647" name="Google Shape;647;p91" descr="j0296288[1]"/>
          <p:cNvPicPr preferRelativeResize="0">
            <a:picLocks noGrp="1"/>
          </p:cNvPicPr>
          <p:nvPr>
            <p:ph type="body" idx="4294967295"/>
          </p:nvPr>
        </p:nvPicPr>
        <p:blipFill rotWithShape="1">
          <a:blip r:embed="rId3">
            <a:alphaModFix/>
          </a:blip>
          <a:srcRect/>
          <a:stretch/>
        </p:blipFill>
        <p:spPr>
          <a:xfrm>
            <a:off x="6300787" y="333375"/>
            <a:ext cx="2843212" cy="360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Arial"/>
              <a:buNone/>
            </a:pPr>
            <a:r>
              <a:rPr lang="en-US" sz="3200" b="0" i="0" u="none">
                <a:solidFill>
                  <a:schemeClr val="lt1"/>
                </a:solidFill>
                <a:latin typeface="Arial"/>
                <a:ea typeface="Arial"/>
                <a:cs typeface="Arial"/>
                <a:sym typeface="Arial"/>
              </a:rPr>
              <a:t>.</a:t>
            </a:r>
            <a:endParaRPr/>
          </a:p>
        </p:txBody>
      </p:sp>
      <p:pic>
        <p:nvPicPr>
          <p:cNvPr id="216" name="Google Shape;216;p25" descr="j0400239[1]"/>
          <p:cNvPicPr preferRelativeResize="0"/>
          <p:nvPr/>
        </p:nvPicPr>
        <p:blipFill rotWithShape="1">
          <a:blip r:embed="rId3">
            <a:alphaModFix/>
          </a:blip>
          <a:srcRect/>
          <a:stretch/>
        </p:blipFill>
        <p:spPr>
          <a:xfrm>
            <a:off x="1692275" y="1628775"/>
            <a:ext cx="5472112" cy="4392612"/>
          </a:xfrm>
          <a:prstGeom prst="rect">
            <a:avLst/>
          </a:prstGeom>
          <a:noFill/>
          <a:ln>
            <a:noFill/>
          </a:ln>
        </p:spPr>
      </p:pic>
      <p:sp>
        <p:nvSpPr>
          <p:cNvPr id="217" name="Google Shape;217;p25"/>
          <p:cNvSpPr>
            <a:spLocks noGrp="1"/>
          </p:cNvSpPr>
          <p:nvPr>
            <p:ph type="title"/>
          </p:nvPr>
        </p:nvSpPr>
        <p:spPr>
          <a:xfrm>
            <a:off x="457200" y="228600"/>
            <a:ext cx="8229600" cy="1143000"/>
          </a:xfrm>
          <a:prstGeom prst="ellipse">
            <a:avLst/>
          </a:prstGeom>
          <a:solidFill>
            <a:srgbClr val="CCFFCC"/>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30000"/>
              </a:lnSpc>
              <a:spcBef>
                <a:spcPts val="0"/>
              </a:spcBef>
              <a:spcAft>
                <a:spcPts val="0"/>
              </a:spcAft>
              <a:buClr>
                <a:schemeClr val="accent1"/>
              </a:buClr>
              <a:buSzPts val="2800"/>
              <a:buFont typeface="Comic Sans MS"/>
              <a:buNone/>
            </a:pP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chemeClr val="accent1"/>
                </a:solidFill>
                <a:latin typeface="Comic Sans MS"/>
                <a:ea typeface="Comic Sans MS"/>
                <a:cs typeface="Comic Sans MS"/>
                <a:sym typeface="Comic Sans MS"/>
              </a:rPr>
              <a:t/>
            </a:r>
            <a:br>
              <a:rPr lang="en-US" sz="2800" b="1" i="1" u="none">
                <a:solidFill>
                  <a:schemeClr val="accent1"/>
                </a:solidFill>
                <a:latin typeface="Comic Sans MS"/>
                <a:ea typeface="Comic Sans MS"/>
                <a:cs typeface="Comic Sans MS"/>
                <a:sym typeface="Comic Sans MS"/>
              </a:rPr>
            </a:br>
            <a:r>
              <a:rPr lang="en-US" sz="2800" b="1" i="1" u="none">
                <a:solidFill>
                  <a:srgbClr val="C00000"/>
                </a:solidFill>
                <a:latin typeface="Comic Sans MS"/>
                <a:ea typeface="Comic Sans MS"/>
                <a:cs typeface="Comic Sans MS"/>
                <a:sym typeface="Comic Sans MS"/>
              </a:rPr>
              <a:t>KİŞİLİK GELİŞMESİ VE </a:t>
            </a:r>
            <a:br>
              <a:rPr lang="en-US" sz="2800" b="1" i="1" u="none">
                <a:solidFill>
                  <a:srgbClr val="C00000"/>
                </a:solidFill>
                <a:latin typeface="Comic Sans MS"/>
                <a:ea typeface="Comic Sans MS"/>
                <a:cs typeface="Comic Sans MS"/>
                <a:sym typeface="Comic Sans MS"/>
              </a:rPr>
            </a:br>
            <a:r>
              <a:rPr lang="en-US" sz="2800" b="1" i="1" u="none">
                <a:solidFill>
                  <a:srgbClr val="C00000"/>
                </a:solidFill>
                <a:latin typeface="Comic Sans MS"/>
                <a:ea typeface="Comic Sans MS"/>
                <a:cs typeface="Comic Sans MS"/>
                <a:sym typeface="Comic Sans MS"/>
              </a:rPr>
              <a:t>YAPILANMASINDA </a:t>
            </a:r>
            <a:br>
              <a:rPr lang="en-US" sz="2800" b="1" i="1" u="none">
                <a:solidFill>
                  <a:srgbClr val="C00000"/>
                </a:solidFill>
                <a:latin typeface="Comic Sans MS"/>
                <a:ea typeface="Comic Sans MS"/>
                <a:cs typeface="Comic Sans MS"/>
                <a:sym typeface="Comic Sans MS"/>
              </a:rPr>
            </a:br>
            <a:r>
              <a:rPr lang="en-US" sz="2800" b="1" i="1" u="none">
                <a:solidFill>
                  <a:srgbClr val="C00000"/>
                </a:solidFill>
                <a:latin typeface="Comic Sans MS"/>
                <a:ea typeface="Comic Sans MS"/>
                <a:cs typeface="Comic Sans MS"/>
                <a:sym typeface="Comic Sans MS"/>
              </a:rPr>
              <a:t>TEMEL, </a:t>
            </a:r>
            <a:r>
              <a:rPr lang="en-US" sz="2800" b="1" i="1" u="sng">
                <a:solidFill>
                  <a:srgbClr val="C00000"/>
                </a:solidFill>
                <a:latin typeface="Comic Sans MS"/>
                <a:ea typeface="Comic Sans MS"/>
                <a:cs typeface="Comic Sans MS"/>
                <a:sym typeface="Comic Sans MS"/>
              </a:rPr>
              <a:t>ÇOCUKLUK</a:t>
            </a:r>
            <a:r>
              <a:rPr lang="en-US" sz="2800" b="1" i="1" u="none">
                <a:solidFill>
                  <a:srgbClr val="C00000"/>
                </a:solidFill>
                <a:latin typeface="Comic Sans MS"/>
                <a:ea typeface="Comic Sans MS"/>
                <a:cs typeface="Comic Sans MS"/>
                <a:sym typeface="Comic Sans MS"/>
              </a:rPr>
              <a:t/>
            </a:r>
            <a:br>
              <a:rPr lang="en-US" sz="2800" b="1" i="1" u="none">
                <a:solidFill>
                  <a:srgbClr val="C00000"/>
                </a:solidFill>
                <a:latin typeface="Comic Sans MS"/>
                <a:ea typeface="Comic Sans MS"/>
                <a:cs typeface="Comic Sans MS"/>
                <a:sym typeface="Comic Sans MS"/>
              </a:rPr>
            </a:br>
            <a:r>
              <a:rPr lang="en-US" sz="2800" b="1" i="1" u="none">
                <a:solidFill>
                  <a:srgbClr val="C00000"/>
                </a:solidFill>
                <a:latin typeface="Comic Sans MS"/>
                <a:ea typeface="Comic Sans MS"/>
                <a:cs typeface="Comic Sans MS"/>
                <a:sym typeface="Comic Sans MS"/>
              </a:rPr>
              <a:t> DÖNEMİNDE ATILIR</a:t>
            </a:r>
            <a:r>
              <a:rPr lang="en-US" sz="4000" b="0" i="0" u="none">
                <a:solidFill>
                  <a:srgbClr val="C00000"/>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87497"/>
              </a:buClr>
              <a:buSzPts val="3200"/>
              <a:buFont typeface="Comic Sans MS"/>
              <a:buNone/>
            </a:pPr>
            <a:r>
              <a:rPr lang="en-US" sz="3200" b="1" i="1" u="none">
                <a:solidFill>
                  <a:srgbClr val="F87497"/>
                </a:solidFill>
                <a:latin typeface="Comic Sans MS"/>
                <a:ea typeface="Comic Sans MS"/>
                <a:cs typeface="Comic Sans MS"/>
                <a:sym typeface="Comic Sans MS"/>
              </a:rPr>
              <a:t>Çocuğun anne-babadan aldığı iki şey vardır: </a:t>
            </a:r>
            <a:r>
              <a:rPr lang="en-US" sz="4000" b="1" i="1" u="none">
                <a:solidFill>
                  <a:srgbClr val="FFFF66"/>
                </a:solidFill>
                <a:latin typeface="Comic Sans MS"/>
                <a:ea typeface="Comic Sans MS"/>
                <a:cs typeface="Comic Sans MS"/>
                <a:sym typeface="Comic Sans MS"/>
              </a:rPr>
              <a:t>Sevgi ve Eğitim </a:t>
            </a:r>
            <a:br>
              <a:rPr lang="en-US" sz="4000" b="1" i="1" u="none">
                <a:solidFill>
                  <a:srgbClr val="FFFF66"/>
                </a:solidFill>
                <a:latin typeface="Comic Sans MS"/>
                <a:ea typeface="Comic Sans MS"/>
                <a:cs typeface="Comic Sans MS"/>
                <a:sym typeface="Comic Sans MS"/>
              </a:rPr>
            </a:br>
            <a:endParaRPr/>
          </a:p>
        </p:txBody>
      </p:sp>
      <p:sp>
        <p:nvSpPr>
          <p:cNvPr id="223" name="Google Shape;223;p26"/>
          <p:cNvSpPr txBox="1">
            <a:spLocks noGrp="1"/>
          </p:cNvSpPr>
          <p:nvPr>
            <p:ph type="body" idx="1"/>
          </p:nvPr>
        </p:nvSpPr>
        <p:spPr>
          <a:xfrm>
            <a:off x="457200" y="1196975"/>
            <a:ext cx="8229600" cy="5256212"/>
          </a:xfrm>
          <a:prstGeom prst="rect">
            <a:avLst/>
          </a:prstGeom>
          <a:noFill/>
          <a:ln>
            <a:noFill/>
          </a:ln>
        </p:spPr>
        <p:txBody>
          <a:bodyPr spcFirstLastPara="1" wrap="square" lIns="91425" tIns="45700" rIns="91425" bIns="45700" anchor="t" anchorCtr="0">
            <a:noAutofit/>
          </a:bodyPr>
          <a:lstStyle/>
          <a:p>
            <a:pPr marL="342900" lvl="0" indent="-342900" algn="ctr" rtl="0">
              <a:lnSpc>
                <a:spcPct val="130000"/>
              </a:lnSpc>
              <a:spcBef>
                <a:spcPts val="0"/>
              </a:spcBef>
              <a:spcAft>
                <a:spcPts val="0"/>
              </a:spcAft>
              <a:buSzPts val="3200"/>
              <a:buFont typeface="Comic Sans MS"/>
              <a:buNone/>
            </a:pPr>
            <a:r>
              <a:rPr lang="en-US" sz="3200" b="1" i="1" u="none">
                <a:solidFill>
                  <a:srgbClr val="FFFF66"/>
                </a:solidFill>
                <a:latin typeface="Comic Sans MS"/>
                <a:ea typeface="Comic Sans MS"/>
                <a:cs typeface="Comic Sans MS"/>
                <a:sym typeface="Comic Sans MS"/>
              </a:rPr>
              <a:t> SEVGİ</a:t>
            </a:r>
            <a:r>
              <a:rPr lang="en-US" sz="3200" b="1" i="1" u="none">
                <a:solidFill>
                  <a:srgbClr val="F87497"/>
                </a:solidFill>
                <a:latin typeface="Comic Sans MS"/>
                <a:ea typeface="Comic Sans MS"/>
                <a:cs typeface="Comic Sans MS"/>
                <a:sym typeface="Comic Sans MS"/>
              </a:rPr>
              <a:t>; Kabullenme, koruma, kollama ve sevecenlik gibi bütün olumlu duyguları içerir. </a:t>
            </a:r>
            <a:endParaRPr/>
          </a:p>
          <a:p>
            <a:pPr marL="342900" lvl="0" indent="-342900" algn="ctr" rtl="0">
              <a:lnSpc>
                <a:spcPct val="130000"/>
              </a:lnSpc>
              <a:spcBef>
                <a:spcPts val="0"/>
              </a:spcBef>
              <a:spcAft>
                <a:spcPts val="0"/>
              </a:spcAft>
              <a:buSzPts val="3200"/>
              <a:buFont typeface="Comic Sans MS"/>
              <a:buNone/>
            </a:pPr>
            <a:r>
              <a:rPr lang="en-US" sz="3200" b="1" i="1" u="none">
                <a:solidFill>
                  <a:srgbClr val="FFFF66"/>
                </a:solidFill>
                <a:latin typeface="Comic Sans MS"/>
                <a:ea typeface="Comic Sans MS"/>
                <a:cs typeface="Comic Sans MS"/>
                <a:sym typeface="Comic Sans MS"/>
              </a:rPr>
              <a:t>EĞİTİM;</a:t>
            </a:r>
            <a:r>
              <a:rPr lang="en-US" sz="3200" b="1" i="1" u="none">
                <a:solidFill>
                  <a:srgbClr val="F87497"/>
                </a:solidFill>
                <a:latin typeface="Comic Sans MS"/>
                <a:ea typeface="Comic Sans MS"/>
                <a:cs typeface="Comic Sans MS"/>
                <a:sym typeface="Comic Sans MS"/>
              </a:rPr>
              <a:t>Öğretilen her şeyi, verilen bilgileri, becerileri, yasakları, kuralları, inançları, değer yargılarını, görgü kurallarını ve insanın sosyalleşmesi için gerekli olan tüm toplumsal değerleri  kapsar</a:t>
            </a:r>
            <a:endParaRPr/>
          </a:p>
        </p:txBody>
      </p:sp>
    </p:spTree>
  </p:cSld>
  <p:clrMapOvr>
    <a:masterClrMapping/>
  </p:clrMapOvr>
</p:sld>
</file>

<file path=ppt/theme/theme1.xml><?xml version="1.0" encoding="utf-8"?>
<a:theme xmlns:a="http://schemas.openxmlformats.org/drawingml/2006/main" name="1_Dağ Zirvesi">
  <a:themeElements>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ğ Zirvesi">
  <a:themeElements>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2361</Words>
  <Application>Microsoft Office PowerPoint</Application>
  <PresentationFormat>Ekran Gösterisi (4:3)</PresentationFormat>
  <Paragraphs>301</Paragraphs>
  <Slides>74</Slides>
  <Notes>73</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74</vt:i4>
      </vt:variant>
    </vt:vector>
  </HeadingPairs>
  <TitlesOfParts>
    <vt:vector size="85" baseType="lpstr">
      <vt:lpstr>Arial</vt:lpstr>
      <vt:lpstr>Comic Sans MS</vt:lpstr>
      <vt:lpstr>Times New Roman</vt:lpstr>
      <vt:lpstr>Noto Sans Symbols</vt:lpstr>
      <vt:lpstr>Architects Daughter</vt:lpstr>
      <vt:lpstr>Palatino Linotype</vt:lpstr>
      <vt:lpstr>Tahoma</vt:lpstr>
      <vt:lpstr>Algerian</vt:lpstr>
      <vt:lpstr>Corsiva</vt:lpstr>
      <vt:lpstr>1_Dağ Zirvesi</vt:lpstr>
      <vt:lpstr>Dağ Zirvesi</vt:lpstr>
      <vt:lpstr>ANNE BABA TUTUMLARININ ÇOCUĞUN DAVRANIŞLARINA ETKİLERİ</vt:lpstr>
      <vt:lpstr>   Değişim için bir başlangıç yapmanın zamanıdır.Neden bugün olmasın?Kaybedebileceğiniz hiçbir şey yok..Ama kazanacağınız çok şey var. ÇOCUKLARIMIZ….</vt:lpstr>
      <vt:lpstr>Neden Aile?</vt:lpstr>
      <vt:lpstr>.</vt:lpstr>
      <vt:lpstr>Nasıl Bir Çocuk Yetiştirmek İstiyorsunuz?</vt:lpstr>
      <vt:lpstr>.</vt:lpstr>
      <vt:lpstr>Slayt 7</vt:lpstr>
      <vt:lpstr>        KİŞİLİK GELİŞMESİ VE  YAPILANMASINDA  TEMEL, ÇOCUKLUK  DÖNEMİNDE ATILIR </vt:lpstr>
      <vt:lpstr>Çocuğun anne-babadan aldığı iki şey vardır: Sevgi ve Eğitim  </vt:lpstr>
      <vt:lpstr>Slayt 10</vt:lpstr>
      <vt:lpstr>BASKICI – OTORİTER AİLE </vt:lpstr>
      <vt:lpstr>Slayt 12</vt:lpstr>
      <vt:lpstr>.</vt:lpstr>
      <vt:lpstr>Slayt 14</vt:lpstr>
      <vt:lpstr>Slayt 15</vt:lpstr>
      <vt:lpstr>.</vt:lpstr>
      <vt:lpstr>.</vt:lpstr>
      <vt:lpstr>İLGİSİZ - KAYITSIZ AİLE</vt:lpstr>
      <vt:lpstr>Slayt 19</vt:lpstr>
      <vt:lpstr>.</vt:lpstr>
      <vt:lpstr>Slayt 21</vt:lpstr>
      <vt:lpstr>.</vt:lpstr>
      <vt:lpstr>AŞIRI KORUYUCU AİLE </vt:lpstr>
      <vt:lpstr>Slayt 24</vt:lpstr>
      <vt:lpstr>Slayt 25</vt:lpstr>
      <vt:lpstr>.</vt:lpstr>
      <vt:lpstr>Slayt 27</vt:lpstr>
      <vt:lpstr>.</vt:lpstr>
      <vt:lpstr> Çocuklar hayatları boyunca kendi ayakları üzerinde kendileri durabilmelidir.</vt:lpstr>
      <vt:lpstr>REDDEDİCİ AİLE</vt:lpstr>
      <vt:lpstr>Slayt 31</vt:lpstr>
      <vt:lpstr>Slayt 32</vt:lpstr>
      <vt:lpstr>Slayt 33</vt:lpstr>
      <vt:lpstr>Slayt 34</vt:lpstr>
      <vt:lpstr>  Küçük yaşta zararlı alışkanlıklar edinebilen (sigara, içki, tiner, bali…) bir birey olacaktır. .</vt:lpstr>
      <vt:lpstr>TUTARSIZ – DENGESİZ AİLE</vt:lpstr>
      <vt:lpstr>Slayt 37</vt:lpstr>
      <vt:lpstr>Slayt 38</vt:lpstr>
      <vt:lpstr>Slayt 39</vt:lpstr>
      <vt:lpstr>Slayt 40</vt:lpstr>
      <vt:lpstr>GEVŞEK(SERBEST )AİLE</vt:lpstr>
      <vt:lpstr>.</vt:lpstr>
      <vt:lpstr>.</vt:lpstr>
      <vt:lpstr> Eğer böyle davranırsanız çocuğunuz; </vt:lpstr>
      <vt:lpstr>.</vt:lpstr>
      <vt:lpstr>MÜKEMMELİYETÇİ AİLE</vt:lpstr>
      <vt:lpstr>.</vt:lpstr>
      <vt:lpstr>.</vt:lpstr>
      <vt:lpstr> Eğer böyle davranırsanız çocuğunuz; </vt:lpstr>
      <vt:lpstr>.</vt:lpstr>
      <vt:lpstr>DEMOKRATİK VE KABUL EDİCİ AİLE</vt:lpstr>
      <vt:lpstr>Slayt 52</vt:lpstr>
      <vt:lpstr>Slayt 53</vt:lpstr>
      <vt:lpstr>Slayt 54</vt:lpstr>
      <vt:lpstr>Slayt 55</vt:lpstr>
      <vt:lpstr>ÇOCUKLAR NE İSTER?</vt:lpstr>
      <vt:lpstr>.</vt:lpstr>
      <vt:lpstr>Slayt 58</vt:lpstr>
      <vt:lpstr>.  ÇOCUĞUNUZU ÖNCE DİNLEYİN VE ANLAYIN SONRA ANLAŞILMAYI BEKLEYİN. </vt:lpstr>
      <vt:lpstr>Slayt 60</vt:lpstr>
      <vt:lpstr>Slayt 61</vt:lpstr>
      <vt:lpstr>Slayt 62</vt:lpstr>
      <vt:lpstr>.</vt:lpstr>
      <vt:lpstr>Slayt 64</vt:lpstr>
      <vt:lpstr>Slayt 65</vt:lpstr>
      <vt:lpstr>Slayt 66</vt:lpstr>
      <vt:lpstr>Slayt 67</vt:lpstr>
      <vt:lpstr>Slayt 68</vt:lpstr>
      <vt:lpstr>ÇOCUĞUNUZLA KONUŞURKEN DİKKAT ETMENİZ GEREKENLER</vt:lpstr>
      <vt:lpstr>Slayt 70</vt:lpstr>
      <vt:lpstr>Slayt 71</vt:lpstr>
      <vt:lpstr>Slayt 72</vt:lpstr>
      <vt:lpstr>.</vt:lpstr>
      <vt:lpstr>Slayt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 BABA TUTUMLARININ ÇOCUĞUN DAVRANIŞLARINA ETKİLERİ</dc:title>
  <cp:lastModifiedBy>T.Özal Anaokulu</cp:lastModifiedBy>
  <cp:revision>10</cp:revision>
  <dcterms:modified xsi:type="dcterms:W3CDTF">2019-03-08T06:54:18Z</dcterms:modified>
</cp:coreProperties>
</file>