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4" r:id="rId4"/>
  </p:sldMasterIdLst>
  <p:notesMasterIdLst>
    <p:notesMasterId r:id="rId36"/>
  </p:notesMasterIdLst>
  <p:handoutMasterIdLst>
    <p:handoutMasterId r:id="rId37"/>
  </p:handoutMasterIdLst>
  <p:sldIdLst>
    <p:sldId id="257" r:id="rId5"/>
    <p:sldId id="265" r:id="rId6"/>
    <p:sldId id="266" r:id="rId7"/>
    <p:sldId id="272" r:id="rId8"/>
    <p:sldId id="301" r:id="rId9"/>
    <p:sldId id="302" r:id="rId10"/>
    <p:sldId id="270" r:id="rId11"/>
    <p:sldId id="277" r:id="rId12"/>
    <p:sldId id="297" r:id="rId13"/>
    <p:sldId id="298" r:id="rId14"/>
    <p:sldId id="271" r:id="rId15"/>
    <p:sldId id="276" r:id="rId16"/>
    <p:sldId id="299" r:id="rId17"/>
    <p:sldId id="300" r:id="rId18"/>
    <p:sldId id="267" r:id="rId19"/>
    <p:sldId id="269" r:id="rId20"/>
    <p:sldId id="280" r:id="rId21"/>
    <p:sldId id="287" r:id="rId22"/>
    <p:sldId id="278" r:id="rId23"/>
    <p:sldId id="289" r:id="rId24"/>
    <p:sldId id="296" r:id="rId25"/>
    <p:sldId id="290" r:id="rId26"/>
    <p:sldId id="279" r:id="rId27"/>
    <p:sldId id="283" r:id="rId28"/>
    <p:sldId id="282" r:id="rId29"/>
    <p:sldId id="295" r:id="rId30"/>
    <p:sldId id="294" r:id="rId31"/>
    <p:sldId id="293" r:id="rId32"/>
    <p:sldId id="273" r:id="rId33"/>
    <p:sldId id="281" r:id="rId34"/>
    <p:sldId id="30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4D4"/>
    <a:srgbClr val="7F281E"/>
    <a:srgbClr val="A63121"/>
    <a:srgbClr val="402715"/>
    <a:srgbClr val="523222"/>
    <a:srgbClr val="573425"/>
    <a:srgbClr val="412816"/>
    <a:srgbClr val="503020"/>
    <a:srgbClr val="3B2512"/>
    <a:srgbClr val="3B2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03" autoAdjust="0"/>
  </p:normalViewPr>
  <p:slideViewPr>
    <p:cSldViewPr>
      <p:cViewPr varScale="1">
        <p:scale>
          <a:sx n="100" d="100"/>
          <a:sy n="100" d="100"/>
        </p:scale>
        <p:origin x="3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29.12.2022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22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Çocuğunuzun oyun oynama ihtiyacını, sağlıklı bir şekilde karşılamak için ona aşağıdaki özelliklere uygun oyunlar sunun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96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Çocuğunuza zaman ayırmaya özen gösterin, alternatif faaliyetlere mümkünse siz de onunla birlikte katılın ve özellikle tüm aile bireylerinin katıldığı ortamlar yaratmaya çalışın</a:t>
            </a:r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47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Onu, dışarıda da oyun oynamak, spor yapmak, ailesiyle ve arkadaşlarıyla vakit geçirmek, kitap okumak, müzik dinlemek gibi alternatiflere yönlendirin.</a:t>
            </a:r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2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75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solidFill>
                  <a:srgbClr val="5A5A5A"/>
                </a:solidFill>
                <a:latin typeface="Futura"/>
              </a:rPr>
              <a:t>Vereceğiniz aşırı tepkiler (ör: internetin yasaklanması gibi), çocuğunuzun bir daha sizinle internet hakkında hiçbir şey paylaşmamasına ve böylelikle de tehlikelere daha açık ve savunmasız hale gelmesine neden olacaktır.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42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549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132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Güvenli bağlanma, doğumdan sonra başlayan ve anne ile bebek arasında oluşması gereken çok önemli bir bağlanma durumudur.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Bilişsel gelişim</a:t>
            </a:r>
            <a:r>
              <a:rPr lang="tr-TR" dirty="0"/>
              <a:t>, bireyin çevresini algılaması, onu yorumlaması ve buna göre zihinsel faaliyetler göstermesi olarak tanımlanabilir.</a:t>
            </a:r>
          </a:p>
          <a:p>
            <a:r>
              <a:rPr lang="tr-TR" b="1" dirty="0"/>
              <a:t>Sosyal ve duygusal </a:t>
            </a:r>
            <a:r>
              <a:rPr lang="tr-TR" dirty="0"/>
              <a:t>gelişimi, çocuğun duygularının farkında olması, kendini tanıması, hangi durumda nasıl davranacağını bilerek duyguları üzerinde denetim sağlamasıdır.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138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400" b="1" baseline="0" dirty="0">
                <a:solidFill>
                  <a:srgbClr val="00B0F0"/>
                </a:solidFill>
              </a:rPr>
              <a:t>Motor</a:t>
            </a:r>
            <a:r>
              <a:rPr lang="tr-TR" dirty="0"/>
              <a:t> terimi burada; devinim, hareket kabiliyeti anlamında kullanılmaktadır.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71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rgbClr val="3D2513"/>
                </a:solidFill>
                <a:latin typeface="Constantia" panose="02030602050306030303" pitchFamily="18" charset="0"/>
              </a:rPr>
              <a:t>Teknoloji ve internetin aşırı miktarda kullanılması tüm yaş gruplarında </a:t>
            </a:r>
            <a:r>
              <a:rPr lang="tr-TR" sz="1200" dirty="0" err="1">
                <a:solidFill>
                  <a:srgbClr val="3D2513"/>
                </a:solidFill>
                <a:latin typeface="Constantia" panose="02030602050306030303" pitchFamily="18" charset="0"/>
              </a:rPr>
              <a:t>obezite</a:t>
            </a:r>
            <a:r>
              <a:rPr lang="tr-TR" sz="1200" dirty="0">
                <a:solidFill>
                  <a:srgbClr val="3D2513"/>
                </a:solidFill>
                <a:latin typeface="Constantia" panose="02030602050306030303" pitchFamily="18" charset="0"/>
              </a:rPr>
              <a:t> ile ilişkili bulunmakta; bu ilişki de erken çocukluk döneminde başlamaktadır.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36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99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Siz çocuğunuzun hangi fotoğrafta yer almasını isterdiniz ?</a:t>
            </a:r>
          </a:p>
          <a:p>
            <a:pPr rtl="0"/>
            <a:r>
              <a:rPr lang="tr-TR" dirty="0"/>
              <a:t>Peki şuan çocuğunuz hangi fotoğrafta yer alıyor.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376-085B-4347-AE28-25078A4CE273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DADB-DD63-4A0D-80A3-5E5E74BED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69763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844039"/>
      </p:ext>
    </p:extLst>
  </p:cSld>
  <p:clrMapOvr>
    <a:masterClrMapping/>
  </p:clrMapOvr>
  <p:transition spd="slow">
    <p:cover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233545"/>
      </p:ext>
    </p:extLst>
  </p:cSld>
  <p:clrMapOvr>
    <a:masterClrMapping/>
  </p:clrMapOvr>
  <p:transition spd="slow">
    <p:cover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7764543"/>
      </p:ext>
    </p:extLst>
  </p:cSld>
  <p:clrMapOvr>
    <a:masterClrMapping/>
  </p:clrMapOvr>
  <p:transition spd="slow">
    <p:cover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097835"/>
      </p:ext>
    </p:extLst>
  </p:cSld>
  <p:clrMapOvr>
    <a:masterClrMapping/>
  </p:clrMapOvr>
  <p:transition spd="slow">
    <p:cover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436498"/>
      </p:ext>
    </p:extLst>
  </p:cSld>
  <p:clrMapOvr>
    <a:masterClrMapping/>
  </p:clrMapOvr>
  <p:transition spd="slow">
    <p:cover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CD7671-5F03-4D82-82A4-8871CBFE3090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94663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261A88-92F3-4094-89F2-1314A7309510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364250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34024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80455499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36953172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E1BCB5-E553-4792-B09F-198E4B966BAA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48504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dirty="0"/>
              <a:t>Resim eklemek için simgeye tıklayın</a:t>
            </a:r>
          </a:p>
        </p:txBody>
      </p:sp>
    </p:spTree>
    <p:extLst>
      <p:ext uri="{BB962C8B-B14F-4D97-AF65-F5344CB8AC3E}">
        <p14:creationId xmlns:p14="http://schemas.microsoft.com/office/powerpoint/2010/main" val="188521039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376-085B-4347-AE28-25078A4CE273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DADB-DD63-4A0D-80A3-5E5E74BED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98050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DA0764-C0E5-4411-A6EC-9EBC25C721E3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178132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CE0335-7021-49FF-B88E-D30487FC223F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682248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FB2F1-5AA7-4BAD-B3F4-0F2F2963D054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2802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920F04-75E8-4461-BB74-76C33F6ED879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81233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446412"/>
      </p:ext>
    </p:extLst>
  </p:cSld>
  <p:clrMapOvr>
    <a:masterClrMapping/>
  </p:clrMapOvr>
  <p:transition spd="slow">
    <p:cover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318859"/>
      </p:ext>
    </p:extLst>
  </p:cSld>
  <p:clrMapOvr>
    <a:masterClrMapping/>
  </p:clrMapOvr>
  <p:transition spd="slow">
    <p:cover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29.12.2022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tr-TR"/>
              <a:t>Alt bilgi ekleme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C903764-C920-4A51-93EC-05FDA5468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3822" r:id="rId20"/>
  </p:sldLayoutIdLst>
  <p:transition spd="slow">
    <p:cover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venliweb.org.t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limcocuk.tubitak.gov.t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7408" y="35169"/>
            <a:ext cx="10488488" cy="5986119"/>
          </a:xfrm>
        </p:spPr>
        <p:txBody>
          <a:bodyPr rtlCol="0">
            <a:noAutofit/>
          </a:bodyPr>
          <a:lstStyle/>
          <a:p>
            <a:pPr marL="1727835" marR="1839595" algn="ctr">
              <a:lnSpc>
                <a:spcPct val="87000"/>
              </a:lnSpc>
              <a:spcBef>
                <a:spcPts val="240"/>
              </a:spcBef>
              <a:spcAft>
                <a:spcPts val="0"/>
              </a:spcAft>
            </a:pP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BİLİŞİM</a:t>
            </a:r>
            <a:r>
              <a:rPr lang="tr-TR" b="1" spc="-15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TEKNOLOJİLERİNİN</a:t>
            </a:r>
            <a:r>
              <a:rPr lang="tr-TR" b="1" spc="-705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ÇOCUKLARIN </a:t>
            </a:r>
            <a:br>
              <a:rPr lang="tr-TR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</a:br>
            <a:r>
              <a:rPr lang="tr-TR" b="1" spc="-25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BİYOPSİKOSOSYAL</a:t>
            </a:r>
            <a:r>
              <a:rPr lang="tr-TR" b="1" spc="-11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spc="-2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GELİŞİM</a:t>
            </a:r>
            <a:r>
              <a:rPr lang="tr-TR" b="1" spc="-70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DÖNEMLERİNE</a:t>
            </a:r>
            <a:r>
              <a:rPr lang="tr-TR" b="1" spc="-50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9D2E21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ETKİSİ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661A33-B756-4611-AF39-55BD1438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512" y="35169"/>
            <a:ext cx="7848872" cy="62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FA91DC-4F2A-457B-9F9B-070F139E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nstantia" panose="02030602050306030303" pitchFamily="18" charset="0"/>
              </a:rPr>
              <a:t>Televizyon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3E15C9-99CA-4A28-9914-FA1509BE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72" y="1556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onstantia" panose="02030602050306030303" pitchFamily="18" charset="0"/>
              </a:rPr>
              <a:t>– </a:t>
            </a:r>
            <a:r>
              <a:rPr lang="tr-TR" sz="2400" dirty="0">
                <a:latin typeface="Constantia" panose="02030602050306030303" pitchFamily="18" charset="0"/>
              </a:rPr>
              <a:t>Okul çağı döneminde dikkat problemi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Constantia" panose="02030602050306030303" pitchFamily="18" charset="0"/>
              </a:rPr>
              <a:t>– Okul öncesi çocuklarda davranış bozuklukları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Constantia" panose="02030602050306030303" pitchFamily="18" charset="0"/>
              </a:rPr>
              <a:t>– Sosyal çevreyle etkileşimlerde ve oyunlarında zihinsel faaliyetleri etkin olarak kullanamama gibi kısıtlamalara 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97703142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48816" y="1628800"/>
            <a:ext cx="11694368" cy="3600399"/>
          </a:xfrm>
        </p:spPr>
        <p:txBody>
          <a:bodyPr rtlCol="0"/>
          <a:lstStyle/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r>
              <a:rPr lang="tr-TR" sz="3200" spc="-10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</a:t>
            </a:r>
            <a:r>
              <a:rPr lang="tr-TR" sz="3200" spc="-1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elevizyon</a:t>
            </a:r>
            <a:r>
              <a:rPr lang="tr-TR" sz="3200" spc="-11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nedeniyle</a:t>
            </a:r>
            <a:r>
              <a:rPr lang="tr-TR" sz="3200" spc="-19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ebeveyn-çocuk</a:t>
            </a:r>
            <a:r>
              <a:rPr lang="tr-TR" sz="3200" spc="-78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etkileşiminin</a:t>
            </a:r>
            <a:r>
              <a:rPr lang="tr-TR" sz="3200" spc="-12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sekteye</a:t>
            </a:r>
            <a:r>
              <a:rPr lang="tr-TR" sz="3200" spc="-15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uğraması,</a:t>
            </a:r>
          </a:p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endParaRPr lang="tr-TR" sz="1100" dirty="0">
              <a:solidFill>
                <a:srgbClr val="3E2614"/>
              </a:solidFill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914400" marR="1550670" lvl="1" indent="-45720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46480" algn="l"/>
              </a:tabLst>
            </a:pPr>
            <a:r>
              <a:rPr lang="tr-TR" sz="3200" spc="-5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</a:t>
            </a:r>
            <a:r>
              <a:rPr lang="tr-TR" sz="3200" spc="-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elevizyonun</a:t>
            </a:r>
            <a:r>
              <a:rPr lang="tr-TR" sz="3200" spc="-11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fazla</a:t>
            </a:r>
            <a:r>
              <a:rPr lang="tr-TR" sz="3200" spc="-19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seyredilmesi</a:t>
            </a:r>
            <a:r>
              <a:rPr lang="tr-TR" sz="3200" spc="-3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nedeniyle</a:t>
            </a:r>
            <a:r>
              <a:rPr lang="tr-TR" sz="1100" dirty="0">
                <a:solidFill>
                  <a:srgbClr val="3E2614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aile</a:t>
            </a:r>
            <a:r>
              <a:rPr lang="tr-TR" sz="3200" spc="-7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içi</a:t>
            </a:r>
            <a:r>
              <a:rPr lang="tr-TR" sz="3200" spc="-5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etkileşimin</a:t>
            </a:r>
            <a:r>
              <a:rPr lang="tr-TR" sz="3200" spc="-115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olumsuz</a:t>
            </a:r>
            <a:r>
              <a:rPr lang="tr-TR" sz="3200" spc="-13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E2614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etkilenmesi</a:t>
            </a:r>
            <a:endParaRPr lang="tr-TR" sz="1100" dirty="0">
              <a:solidFill>
                <a:srgbClr val="3E2614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15480" y="33189"/>
            <a:ext cx="10562251" cy="5976664"/>
          </a:xfrm>
        </p:spPr>
        <p:txBody>
          <a:bodyPr rtlCol="0">
            <a:normAutofit/>
          </a:bodyPr>
          <a:lstStyle/>
          <a:p>
            <a:pPr marL="0" marR="487680" lvl="0" indent="0">
              <a:lnSpc>
                <a:spcPct val="117000"/>
              </a:lnSpc>
              <a:spcBef>
                <a:spcPts val="1865"/>
              </a:spcBef>
              <a:spcAft>
                <a:spcPts val="0"/>
              </a:spcAft>
              <a:buNone/>
              <a:tabLst>
                <a:tab pos="589280" algn="l"/>
              </a:tabLst>
            </a:pP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Televizyonun</a:t>
            </a:r>
            <a:r>
              <a:rPr lang="tr-TR" sz="2400" b="1" spc="-14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okul</a:t>
            </a:r>
            <a:r>
              <a:rPr lang="tr-TR" sz="2400" b="1" spc="-11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öncesi</a:t>
            </a:r>
            <a:r>
              <a:rPr lang="tr-TR" sz="2400" b="1" spc="-10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dönemdeki</a:t>
            </a:r>
            <a:r>
              <a:rPr lang="tr-TR" sz="2400" b="1" spc="-9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etkisini</a:t>
            </a:r>
            <a:r>
              <a:rPr lang="tr-TR" sz="2400" b="1" spc="-13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değerlendiren </a:t>
            </a:r>
            <a:r>
              <a:rPr lang="tr-TR" sz="2400" b="1" spc="-59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b="1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2400" b="1" spc="-15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2400" b="1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çalışmada:</a:t>
            </a:r>
          </a:p>
          <a:p>
            <a:pPr marL="742950" lvl="1" indent="-285750"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</a:t>
            </a:r>
            <a:r>
              <a:rPr lang="tr-TR" sz="2400" spc="-9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seyretmeye</a:t>
            </a:r>
            <a:r>
              <a:rPr lang="tr-TR" sz="2400" spc="-5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başlama </a:t>
            </a:r>
            <a:r>
              <a:rPr lang="tr-TR" sz="2400" spc="-13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yaşının</a:t>
            </a:r>
            <a:r>
              <a:rPr lang="tr-TR" sz="2400" spc="-3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küçük</a:t>
            </a:r>
            <a:r>
              <a:rPr lang="tr-TR" sz="2400" spc="-7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olması,</a:t>
            </a:r>
            <a:endParaRPr lang="tr-TR" sz="2400" dirty="0">
              <a:solidFill>
                <a:srgbClr val="523222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10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16330" algn="l"/>
              </a:tabLst>
            </a:pP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Televizyonun</a:t>
            </a:r>
            <a:r>
              <a:rPr lang="tr-TR" sz="2400" spc="-6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1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başında</a:t>
            </a:r>
            <a:r>
              <a:rPr lang="tr-TR" sz="2400" spc="-14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geçirilen</a:t>
            </a:r>
            <a:r>
              <a:rPr lang="tr-TR" sz="2400" spc="-11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sürenin</a:t>
            </a:r>
            <a:r>
              <a:rPr lang="tr-TR" sz="2400" spc="-10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uzun</a:t>
            </a:r>
            <a:r>
              <a:rPr lang="tr-TR" sz="2400" spc="-12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olması,</a:t>
            </a:r>
            <a:endParaRPr lang="tr-TR" sz="2400" dirty="0">
              <a:solidFill>
                <a:srgbClr val="523222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marR="1738630" lvl="1" indent="-28575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 içeriğinin düşük kalitede olması,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dürtü</a:t>
            </a:r>
            <a:r>
              <a:rPr lang="tr-TR" sz="2400" spc="-6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kontrolü sağlayama</a:t>
            </a: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z="2400" spc="-9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öz-denetim</a:t>
            </a:r>
            <a:r>
              <a:rPr lang="tr-TR" sz="2400" spc="-15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kuramama</a:t>
            </a:r>
            <a:endParaRPr lang="tr-TR" sz="2400" spc="-150" dirty="0">
              <a:solidFill>
                <a:srgbClr val="523222"/>
              </a:solidFill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zihinsel</a:t>
            </a:r>
            <a:r>
              <a:rPr lang="tr-TR" sz="2400" spc="-11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esneklik</a:t>
            </a:r>
            <a:r>
              <a:rPr lang="tr-TR" sz="2400" spc="-12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gibi</a:t>
            </a:r>
            <a:r>
              <a:rPr lang="tr-TR" sz="2400" dirty="0">
                <a:solidFill>
                  <a:srgbClr val="523222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fonksiyonlarının</a:t>
            </a:r>
            <a:r>
              <a:rPr lang="tr-TR" sz="2400" spc="40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endParaRPr lang="tr-TR" sz="2400" spc="-100" dirty="0">
              <a:solidFill>
                <a:srgbClr val="523222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1028700" marR="1738630" lvl="1" indent="-342900">
              <a:lnSpc>
                <a:spcPct val="151000"/>
              </a:lnSpc>
              <a:spcBef>
                <a:spcPts val="103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6480" algn="l"/>
              </a:tabLst>
            </a:pP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başkalarının</a:t>
            </a:r>
            <a:r>
              <a:rPr lang="tr-TR" sz="2400" spc="-13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düşüncelerini</a:t>
            </a:r>
            <a:r>
              <a:rPr lang="tr-TR" sz="2400" spc="-12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ve</a:t>
            </a:r>
            <a:r>
              <a:rPr lang="tr-TR" sz="2400" spc="-15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duygularını </a:t>
            </a:r>
            <a:r>
              <a:rPr lang="tr-TR" sz="2400" spc="-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anlayabilme</a:t>
            </a:r>
            <a:r>
              <a:rPr lang="tr-TR" sz="2400" spc="-130" dirty="0">
                <a:solidFill>
                  <a:srgbClr val="52322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kapasitesinin</a:t>
            </a:r>
            <a:r>
              <a:rPr lang="tr-TR" sz="2400" spc="-125" dirty="0">
                <a:solidFill>
                  <a:srgbClr val="52322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bozulmasına</a:t>
            </a:r>
            <a:r>
              <a:rPr lang="tr-TR" sz="2400" spc="-12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neden</a:t>
            </a:r>
            <a:r>
              <a:rPr lang="tr-TR" sz="2400" spc="-145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523222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olmaktadır.</a:t>
            </a:r>
          </a:p>
          <a:p>
            <a:pPr marR="1550670" lvl="1" indent="0">
              <a:lnSpc>
                <a:spcPct val="97000"/>
              </a:lnSpc>
              <a:spcBef>
                <a:spcPts val="490"/>
              </a:spcBef>
              <a:spcAft>
                <a:spcPts val="0"/>
              </a:spcAft>
              <a:buNone/>
              <a:tabLst>
                <a:tab pos="1046480" algn="l"/>
              </a:tabLs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24230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C764A-65B2-497A-A74D-20F09A2B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Bilgisayar ve İnternetin Kontrolsüz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90B942-AD57-42F8-8528-A63C40D0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908720"/>
            <a:ext cx="8712968" cy="46805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503020"/>
                </a:solidFill>
                <a:latin typeface="Constantia" panose="02030602050306030303" pitchFamily="18" charset="0"/>
              </a:rPr>
              <a:t>– </a:t>
            </a: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Dikkat eksikliği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Yaratıcılık ve hayal gücünün gelişmemesi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Dil becerisi kazanamama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Düşük akademik başarı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Saldırgan ve zarar verici davranışlar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Tehlikeli insanlarla iletişim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03020"/>
                </a:solidFill>
                <a:latin typeface="Constantia" panose="02030602050306030303" pitchFamily="18" charset="0"/>
              </a:rPr>
              <a:t>– Oyunlara bağımlılık gibi istenmeyen gelişmelere yol açabilir.</a:t>
            </a:r>
          </a:p>
        </p:txBody>
      </p:sp>
    </p:spTree>
    <p:extLst>
      <p:ext uri="{BB962C8B-B14F-4D97-AF65-F5344CB8AC3E}">
        <p14:creationId xmlns:p14="http://schemas.microsoft.com/office/powerpoint/2010/main" val="409279653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13A9E6-DF81-4EC3-A712-CF778B14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Video Oyunları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62E4F-F1FF-460D-BEED-22E99728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412816"/>
                </a:solidFill>
                <a:latin typeface="Constantia" panose="02030602050306030303" pitchFamily="18" charset="0"/>
              </a:rPr>
              <a:t>– </a:t>
            </a:r>
            <a:r>
              <a:rPr lang="tr-TR" sz="2000" dirty="0">
                <a:solidFill>
                  <a:srgbClr val="412816"/>
                </a:solidFill>
                <a:latin typeface="Constantia" panose="02030602050306030303" pitchFamily="18" charset="0"/>
              </a:rPr>
              <a:t>Agresif davranışlar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412816"/>
                </a:solidFill>
                <a:latin typeface="Constantia" panose="02030602050306030303" pitchFamily="18" charset="0"/>
              </a:rPr>
              <a:t>– Oyunlardaki şiddet ile gerçek hayattaki şiddet arasında güçlü bir bağ kurma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412816"/>
                </a:solidFill>
                <a:latin typeface="Constantia" panose="02030602050306030303" pitchFamily="18" charset="0"/>
              </a:rPr>
              <a:t>– Toplumsal izolasyon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412816"/>
                </a:solidFill>
                <a:latin typeface="Constantia" panose="02030602050306030303" pitchFamily="18" charset="0"/>
              </a:rPr>
              <a:t>– Çevre ile kaynaşma ve iletişim eksikliği</a:t>
            </a:r>
          </a:p>
        </p:txBody>
      </p:sp>
    </p:spTree>
    <p:extLst>
      <p:ext uri="{BB962C8B-B14F-4D97-AF65-F5344CB8AC3E}">
        <p14:creationId xmlns:p14="http://schemas.microsoft.com/office/powerpoint/2010/main" val="419168209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Yer Tutucusu 10">
            <a:extLst>
              <a:ext uri="{FF2B5EF4-FFF2-40B4-BE49-F238E27FC236}">
                <a16:creationId xmlns:a16="http://schemas.microsoft.com/office/drawing/2014/main" id="{AF4A3D02-13FB-4145-8D9C-D84872BE72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755" r="3755"/>
          <a:stretch>
            <a:fillRect/>
          </a:stretch>
        </p:blipFill>
        <p:spPr>
          <a:xfrm>
            <a:off x="757491" y="540854"/>
            <a:ext cx="4749196" cy="2600114"/>
          </a:xfr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651B3CC-F156-4E07-ADE4-9DB0956D4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98" y="3717032"/>
            <a:ext cx="4744289" cy="282131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B55BDC91-3661-4813-8486-C7BD15D62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319655"/>
            <a:ext cx="4749196" cy="2682472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5ADB86C-E967-4896-AE93-C33CEF388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50" y="3861969"/>
            <a:ext cx="4749196" cy="2676376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B347451D-9B64-441C-969E-FFE54DE33996}"/>
              </a:ext>
            </a:extLst>
          </p:cNvPr>
          <p:cNvSpPr/>
          <p:nvPr/>
        </p:nvSpPr>
        <p:spPr>
          <a:xfrm>
            <a:off x="5591632" y="1840911"/>
            <a:ext cx="135552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3530B1C2-A6E7-41BB-B63E-D169A47A4918}"/>
              </a:ext>
            </a:extLst>
          </p:cNvPr>
          <p:cNvSpPr/>
          <p:nvPr/>
        </p:nvSpPr>
        <p:spPr>
          <a:xfrm>
            <a:off x="1199456" y="1196752"/>
            <a:ext cx="10225136" cy="2566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NTERNET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 GÜVENL</a:t>
            </a:r>
            <a:r>
              <a:rPr lang="tr-TR" sz="5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KULLAN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IMI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Ç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ANNE-BABALARA ÖNER</a:t>
            </a:r>
            <a:r>
              <a:rPr kumimoji="0" lang="tr-TR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İ</a:t>
            </a:r>
            <a:r>
              <a:rPr kumimoji="0" lang="sv-SE" sz="5400" b="1" i="0" u="none" strike="noStrike" kern="120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F281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LER</a:t>
            </a:r>
            <a:endParaRPr lang="tr-TR" sz="5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F281E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B0DE72-5271-4D37-89CE-B3811C1D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298360" cy="13208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KEND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N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Z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 E</a:t>
            </a:r>
            <a:r>
              <a:rPr lang="tr-TR" b="1" dirty="0">
                <a:solidFill>
                  <a:srgbClr val="3C64D4"/>
                </a:solidFill>
              </a:rPr>
              <a:t>Ğİ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T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N, 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NTERNET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 Ö</a:t>
            </a:r>
            <a:r>
              <a:rPr lang="tr-TR" b="1" dirty="0">
                <a:solidFill>
                  <a:srgbClr val="3C64D4"/>
                </a:solidFill>
              </a:rPr>
              <a:t>Ğ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REN</a:t>
            </a:r>
            <a:r>
              <a:rPr lang="tr-TR" b="1" dirty="0">
                <a:solidFill>
                  <a:srgbClr val="3C64D4"/>
                </a:solidFill>
              </a:rPr>
              <a:t>İ</a:t>
            </a:r>
            <a:r>
              <a:rPr lang="pt-BR" b="1" dirty="0">
                <a:solidFill>
                  <a:srgbClr val="3C64D4"/>
                </a:solidFill>
                <a:latin typeface="Antique Olive Roman" panose="020B0603020204030204" pitchFamily="34" charset="0"/>
              </a:rPr>
              <a:t>N!</a:t>
            </a:r>
            <a:endParaRPr lang="tr-TR" b="1" dirty="0">
              <a:solidFill>
                <a:srgbClr val="3C64D4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1A8286-3A99-48D1-96B0-E7B927B5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640"/>
            <a:ext cx="10298360" cy="3474720"/>
          </a:xfrm>
        </p:spPr>
        <p:txBody>
          <a:bodyPr>
            <a:no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Ailenizin yeni üyesini, çocuğunuzun yeni Arkadaşın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ı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ne kadar tanıyorsunuz? Unutmayın ki, 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 hakkında siz ne kadar çok bilgi sahibi olursanız, çocuğunuzu da o kadar çok bilgilendirebilir ve internette var olan tehlikelerden </a:t>
            </a:r>
            <a:r>
              <a:rPr lang="nn-NO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o kadar çok koruyabilirsiniz. Bu nedenle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nn-NO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nternetle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 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siz de tan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ış</a:t>
            </a:r>
            <a:r>
              <a:rPr lang="tr-TR" sz="2200" dirty="0">
                <a:solidFill>
                  <a:srgbClr val="3B2411"/>
                </a:solidFill>
                <a:latin typeface="Constantia" panose="02030602050306030303" pitchFamily="18" charset="0"/>
              </a:rPr>
              <a:t>ı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 ve 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i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nterneti ö</a:t>
            </a:r>
            <a:r>
              <a:rPr lang="tr-TR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ğ</a:t>
            </a:r>
            <a:r>
              <a:rPr lang="es-ES" sz="2200" b="0" i="0" u="none" strike="noStrike" baseline="0" dirty="0">
                <a:solidFill>
                  <a:srgbClr val="3B2411"/>
                </a:solidFill>
                <a:latin typeface="Constantia" panose="02030602050306030303" pitchFamily="18" charset="0"/>
              </a:rPr>
              <a:t>renin.</a:t>
            </a:r>
            <a:endParaRPr lang="tr-TR" sz="2200" b="0" i="0" u="none" strike="noStrike" baseline="0" dirty="0">
              <a:solidFill>
                <a:srgbClr val="3B241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160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DE58E7-6EC5-4D89-8CCC-89DDBC59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44" y="1196752"/>
            <a:ext cx="9866312" cy="5256584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Çocuğunuzun televizyon izlemesine ya da programın ona uygun olup olmadığına siz karar verin.</a:t>
            </a:r>
            <a:b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solidFill>
                  <a:srgbClr val="4A2D1C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Onların bilgisayar ve tablet kullanımı her zaman sizin kontrolünüz altında olmalıdır.</a:t>
            </a:r>
            <a:b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3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4784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D86247-369F-4090-8D1E-7286DC50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1082674"/>
          </a:xfrm>
        </p:spPr>
        <p:txBody>
          <a:bodyPr/>
          <a:lstStyle/>
          <a:p>
            <a:pPr algn="ctr"/>
            <a:r>
              <a:rPr lang="tr-TR" b="1" i="0" dirty="0">
                <a:solidFill>
                  <a:srgbClr val="F36F21"/>
                </a:solidFill>
                <a:effectLst/>
                <a:latin typeface="Source Sans Pro" panose="020B0503030403020204" pitchFamily="34" charset="0"/>
              </a:rPr>
              <a:t>İNTERNETTE GÜVENİLİR OYUNLAR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CFBAF4-9CD8-4593-ABD1-2CFE50C5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76772"/>
            <a:ext cx="9144000" cy="390445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Reklam içermeyen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Şiddet ve korku öğeleri barındırmayan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Olumsuz davranışlara örnek teşkil etmeyen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Diğer oyuncularla online iletişim özelliği olmayan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Mümkünse lisanslı kullanılan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Kamusal alanda güven kazanmış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523121"/>
                </a:solidFill>
                <a:effectLst/>
                <a:highlight>
                  <a:srgbClr val="F0FCD9"/>
                </a:highlight>
                <a:latin typeface="Source Sans Pro" panose="020B0503030403020204" pitchFamily="34" charset="0"/>
              </a:rPr>
              <a:t>Bilinen (güvenilir) bir yayıncı tarafından sunulan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638706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id="{9B40B1A3-14A9-4ACC-BB24-85E8C89BB1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>
          <a:xfrm>
            <a:off x="695400" y="1556792"/>
            <a:ext cx="57606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6744072" y="2204864"/>
            <a:ext cx="4896544" cy="2235691"/>
          </a:xfrm>
        </p:spPr>
        <p:txBody>
          <a:bodyPr rtlCol="0"/>
          <a:lstStyle/>
          <a:p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Günümüzde</a:t>
            </a:r>
            <a:r>
              <a:rPr lang="tr-TR" sz="3200" spc="-5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internet</a:t>
            </a:r>
            <a:r>
              <a:rPr lang="tr-TR" sz="3200" spc="-17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yaşamımızın</a:t>
            </a:r>
            <a:r>
              <a:rPr lang="tr-TR" sz="3200" spc="-1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ayrılmaz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bir</a:t>
            </a:r>
            <a:r>
              <a:rPr lang="tr-TR" sz="3200" spc="-69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parçası</a:t>
            </a:r>
            <a:r>
              <a:rPr lang="tr-TR" sz="3200" spc="-1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haline</a:t>
            </a:r>
            <a:r>
              <a:rPr lang="tr-TR" sz="3200" spc="-145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55381A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gelmiştir.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367240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Çocuğunuzun internet başında geçireceği zamanı mutlaka sın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rlay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n. Çocuğunuzun 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i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nternette kalacağ</a:t>
            </a:r>
            <a:r>
              <a:rPr lang="tr-TR" sz="4000" dirty="0">
                <a:solidFill>
                  <a:srgbClr val="3F2714"/>
                </a:solidFill>
                <a:latin typeface="Constantia" panose="02030602050306030303" pitchFamily="18" charset="0"/>
              </a:rPr>
              <a:t>ı </a:t>
            </a:r>
            <a:r>
              <a:rPr lang="tr-TR" sz="40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süreleri karşılıklı  anlaşarak belirleyin.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solidFill>
                <a:srgbClr val="3F2714"/>
              </a:solidFill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endParaRPr lang="tr-TR" sz="4000" b="0" i="0" u="none" strike="noStrike" baseline="0" dirty="0">
              <a:solidFill>
                <a:srgbClr val="3F2714"/>
              </a:solidFill>
              <a:latin typeface="Constantia" panose="0203060205030603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solidFill>
                <a:srgbClr val="5A5A5A"/>
              </a:solidFill>
              <a:latin typeface="Constantia" panose="0203060205030603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tr-TR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058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14F1CD-9089-4E17-BE65-8CC34030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YAŞLARA GÖRE İNTERNET  KULLANIM SÜRELERİ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BBE8A98-0AE4-409C-8C90-4EC97C13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930401"/>
            <a:ext cx="9289032" cy="3442816"/>
          </a:xfrm>
        </p:spPr>
      </p:pic>
    </p:spTree>
    <p:extLst>
      <p:ext uri="{BB962C8B-B14F-4D97-AF65-F5344CB8AC3E}">
        <p14:creationId xmlns:p14="http://schemas.microsoft.com/office/powerpoint/2010/main" val="231334406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36724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İ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nternet kullanım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ile ilgili olarak, belirli ve kesin kurallar koyun ve başta kendiniz olmak üzere ailedeki herkesin bu kurallara uymas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konusunda kararl</a:t>
            </a:r>
            <a:r>
              <a:rPr lang="tr-TR" sz="7300" dirty="0">
                <a:solidFill>
                  <a:srgbClr val="3F2714"/>
                </a:solidFill>
                <a:latin typeface="Constantia" panose="02030602050306030303" pitchFamily="18" charset="0"/>
              </a:rPr>
              <a:t>ı</a:t>
            </a:r>
            <a:r>
              <a:rPr lang="tr-TR" sz="7300" b="0" i="0" u="none" strike="noStrike" baseline="0" dirty="0">
                <a:solidFill>
                  <a:srgbClr val="3F2714"/>
                </a:solidFill>
                <a:latin typeface="Constantia" panose="02030602050306030303" pitchFamily="18" charset="0"/>
              </a:rPr>
              <a:t> olun.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91875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AAFAE-B5B1-40D1-B975-E0283EFE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25202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3A241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Çocuklarınız için model teşkil ettiğinizi unutmayın. Onlarla birlikte vakit geçirirken cep telefonlarınızı gerekmedikçe  kullanmamaya özen gösteriniz.</a:t>
            </a:r>
            <a:endParaRPr lang="tr-TR" sz="4000" dirty="0">
              <a:solidFill>
                <a:srgbClr val="3A2411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99080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DE58E7-6EC5-4D89-8CCC-89DDBC59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330"/>
            <a:ext cx="10515600" cy="223224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3C251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Onlarla daha sık ve verimli vakit geçiriniz, birlikte gelişimlerini destekleyecek oyunlar oynayınız. 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D68F16D-404E-494B-B706-396093D677C6}"/>
              </a:ext>
            </a:extLst>
          </p:cNvPr>
          <p:cNvSpPr txBox="1"/>
          <p:nvPr/>
        </p:nvSpPr>
        <p:spPr>
          <a:xfrm>
            <a:off x="838200" y="3494618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3B2411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Onları ilgi alanlarına uygun aktivitelere yönlendirin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758269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56"/>
            <a:ext cx="10515600" cy="5040560"/>
          </a:xfrm>
        </p:spPr>
        <p:txBody>
          <a:bodyPr>
            <a:normAutofit/>
          </a:bodyPr>
          <a:lstStyle/>
          <a:p>
            <a:pPr algn="l"/>
            <a:endParaRPr lang="tr-TR" sz="1800" b="0" i="0" u="none" strike="noStrike" baseline="0" dirty="0">
              <a:solidFill>
                <a:srgbClr val="5A5A5A"/>
              </a:solidFill>
              <a:latin typeface="Futur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ÇOCUĞUNUZLA BAĞLANTIYI KOPARMAYIN!</a:t>
            </a:r>
            <a:endParaRPr lang="tr-TR" sz="3200" b="0" i="0" u="none" strike="noStrike" baseline="0" dirty="0">
              <a:solidFill>
                <a:srgbClr val="00B0F0"/>
              </a:solidFill>
              <a:latin typeface="Constantia" panose="02030602050306030303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Çocuğunuzla, internette neler yapt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ığı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, kimlerle iletişim halinde olduğu konusunda sürekli konuşun. 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i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nternette karşılaşabileceği olas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 tehlikelerle ilgili olarak onları uyar</a:t>
            </a:r>
            <a:r>
              <a:rPr lang="tr-TR" sz="3200" dirty="0">
                <a:solidFill>
                  <a:srgbClr val="3E2614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E2614"/>
                </a:solidFill>
                <a:latin typeface="Constantia" panose="02030602050306030303" pitchFamily="18" charset="0"/>
              </a:rPr>
              <a:t>n, bilgilendirin.</a:t>
            </a:r>
            <a:endParaRPr lang="tr-TR" sz="3200" dirty="0">
              <a:solidFill>
                <a:srgbClr val="3E2614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5450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56"/>
            <a:ext cx="10730408" cy="49685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tr-TR" sz="1800" b="0" i="0" u="none" strike="noStrike" baseline="0" dirty="0">
              <a:solidFill>
                <a:srgbClr val="3B2512"/>
              </a:solidFill>
              <a:latin typeface="Futura"/>
            </a:endParaRPr>
          </a:p>
          <a:p>
            <a:pPr marL="0" indent="0" algn="l">
              <a:buNone/>
            </a:pPr>
            <a:r>
              <a:rPr lang="tr-TR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Ç</a:t>
            </a:r>
            <a:r>
              <a:rPr lang="tr-TR" sz="32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OCUĞUNUZUN </a:t>
            </a:r>
            <a:r>
              <a:rPr lang="tr-TR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İ</a:t>
            </a:r>
            <a:r>
              <a:rPr lang="tr-TR" sz="32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NTERNET ADIMLARINI TAKİP EDİN</a:t>
            </a:r>
          </a:p>
          <a:p>
            <a:pPr marL="0" indent="0" algn="l">
              <a:buNone/>
            </a:pPr>
            <a:endParaRPr lang="tr-TR" sz="3200" b="0" i="0" u="none" strike="noStrike" baseline="0" dirty="0">
              <a:solidFill>
                <a:srgbClr val="3B2512"/>
              </a:solidFill>
              <a:latin typeface="Constantia" panose="02030602050306030303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Düzenli aralıklarla çocuğunuzun İnternet aktivitelerini </a:t>
            </a:r>
            <a:r>
              <a:rPr lang="es-ES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kontrol edin ve herhangi bir sorun ya da sizi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rahats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z eden bir durumla karşılaştığınızda çocuğunuzla bu konuyu, uygun ve çözüm odakl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bir üslupla konuşun</a:t>
            </a:r>
          </a:p>
        </p:txBody>
      </p:sp>
    </p:spTree>
    <p:extLst>
      <p:ext uri="{BB962C8B-B14F-4D97-AF65-F5344CB8AC3E}">
        <p14:creationId xmlns:p14="http://schemas.microsoft.com/office/powerpoint/2010/main" val="425580393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764704"/>
            <a:ext cx="10515600" cy="4752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Şİ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FRE VE KİŞİSEL BİLG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LER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N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 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PAYLAŞMAMASI KONUSUNDA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 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Ç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OCU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Ğ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UNUZU B</a:t>
            </a:r>
            <a:r>
              <a:rPr lang="tr-T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LG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LEND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R</a:t>
            </a:r>
            <a:r>
              <a:rPr lang="tr-TR" sz="54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İ</a:t>
            </a:r>
            <a:r>
              <a:rPr lang="pt-BR" sz="5400" b="1" i="0" u="none" strike="noStrike" baseline="0" dirty="0">
                <a:solidFill>
                  <a:srgbClr val="00B0F0"/>
                </a:solidFill>
                <a:latin typeface="Rockwell Condensed" panose="02060603050405020104" pitchFamily="18" charset="0"/>
              </a:rPr>
              <a:t>N!</a:t>
            </a:r>
            <a:endParaRPr lang="tr-TR" sz="5400" b="1" i="0" u="none" strike="noStrike" baseline="0" dirty="0">
              <a:solidFill>
                <a:srgbClr val="00B0F0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7472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5A89-29CF-417A-9B6A-8A9B1FC4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69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A</a:t>
            </a:r>
            <a:r>
              <a:rPr lang="tr-T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ŞI</a:t>
            </a:r>
            <a:r>
              <a:rPr lang="pt-B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RI TEPK</a:t>
            </a:r>
            <a:r>
              <a:rPr lang="tr-T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İ</a:t>
            </a:r>
            <a:r>
              <a:rPr lang="pt-B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LER VERMEY</a:t>
            </a:r>
            <a:r>
              <a:rPr lang="tr-T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İ</a:t>
            </a:r>
            <a:r>
              <a:rPr lang="pt-BR" sz="3600" b="1" i="0" u="none" strike="noStrike" baseline="0" dirty="0">
                <a:solidFill>
                  <a:srgbClr val="00B0F0"/>
                </a:solidFill>
                <a:latin typeface="Constantia" panose="02030602050306030303" pitchFamily="18" charset="0"/>
              </a:rPr>
              <a:t>N!</a:t>
            </a:r>
            <a:endParaRPr lang="tr-TR" sz="3600" b="1" i="0" u="none" strike="noStrike" baseline="0" dirty="0">
              <a:solidFill>
                <a:srgbClr val="00B0F0"/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endParaRPr lang="tr-TR" sz="3200" b="1" i="0" u="none" strike="noStrike" baseline="0" dirty="0">
              <a:solidFill>
                <a:srgbClr val="5A5A5A"/>
              </a:solidFill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İ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nternette yaşadığı herhangi bir sorun olduğunda, çocuğunuzun bu durumu sizinle paylaşabilece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i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 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konusunda kendisini rahat hissetmesini sa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lay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fi-FI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 ve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bu durumu sizinle paylaştığında </a:t>
            </a:r>
            <a:r>
              <a:rPr lang="tr-TR" sz="3200" b="0" i="0" u="none" strike="noStrike" baseline="0" dirty="0">
                <a:solidFill>
                  <a:schemeClr val="accent5"/>
                </a:solidFill>
                <a:latin typeface="Constantia" panose="02030602050306030303" pitchFamily="18" charset="0"/>
              </a:rPr>
              <a:t>ASLA</a:t>
            </a:r>
            <a:r>
              <a:rPr lang="tr-TR" sz="32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aşırı tepki vermeyin, onunla birlikte çözüm bulmaya çal</a:t>
            </a:r>
            <a:r>
              <a:rPr lang="tr-TR" sz="3200" dirty="0">
                <a:solidFill>
                  <a:srgbClr val="3B2512"/>
                </a:solidFill>
                <a:latin typeface="Constantia" panose="02030602050306030303" pitchFamily="18" charset="0"/>
              </a:rPr>
              <a:t>ışın</a:t>
            </a:r>
            <a:r>
              <a:rPr lang="tr-TR" sz="3200" b="0" i="0" u="none" strike="noStrike" baseline="0" dirty="0">
                <a:solidFill>
                  <a:srgbClr val="5A5A5A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50027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BBCE857-22A7-4E0D-BBB2-18BFEC25ACDC}"/>
              </a:ext>
            </a:extLst>
          </p:cNvPr>
          <p:cNvSpPr txBox="1"/>
          <p:nvPr/>
        </p:nvSpPr>
        <p:spPr>
          <a:xfrm>
            <a:off x="1055440" y="908720"/>
            <a:ext cx="9937104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Oyunlar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  </a:t>
            </a:r>
            <a:r>
              <a:rPr lang="pt-B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asla e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ğ</a:t>
            </a:r>
            <a:r>
              <a:rPr lang="pt-B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itim arac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 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olarak 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gö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rmeyin. Unutmayın ki bilgisayar oyunların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ödül ya da ceza arac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olarak kullanmanız, oyunu onun için çok daha önemli bir </a:t>
            </a:r>
            <a:r>
              <a:rPr lang="pl-PL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yere koyman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pl-PL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z anlam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pl-PL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na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gelecektir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. 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Bunun yerine bağlay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c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ı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kurallar koymay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ı 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tercih edin: Önce ev ödevleri, </a:t>
            </a:r>
            <a:r>
              <a:rPr lang="pt-B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sonra bir mola, daha sonra da</a:t>
            </a:r>
            <a:r>
              <a:rPr lang="tr-TR" sz="2800" b="0" i="0" u="none" strike="noStrike" baseline="0" dirty="0">
                <a:solidFill>
                  <a:srgbClr val="3B2512"/>
                </a:solidFill>
                <a:latin typeface="Constantia" panose="02030602050306030303" pitchFamily="18" charset="0"/>
              </a:rPr>
              <a:t> bir saat bilgisayar oyunları gibi.</a:t>
            </a:r>
            <a:endParaRPr lang="tr-TR" sz="2800" dirty="0">
              <a:solidFill>
                <a:srgbClr val="3B251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160F3CCC-2BB2-4632-BC53-A0CE960218A2}"/>
              </a:ext>
            </a:extLst>
          </p:cNvPr>
          <p:cNvSpPr txBox="1"/>
          <p:nvPr/>
        </p:nvSpPr>
        <p:spPr>
          <a:xfrm>
            <a:off x="5735960" y="1173859"/>
            <a:ext cx="3192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>
              <a:spcBef>
                <a:spcPts val="500"/>
              </a:spcBef>
            </a:pP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BEBEKLİK</a:t>
            </a:r>
            <a:r>
              <a:rPr lang="tr-TR" sz="1800" b="1" spc="1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tr-TR" sz="1800" b="1" spc="-2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</a:t>
            </a:r>
            <a:r>
              <a:rPr lang="tr-TR" sz="1800" b="1" spc="10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ÇOCUKLUK</a:t>
            </a:r>
            <a:r>
              <a:rPr lang="tr-TR" sz="1800" b="1" spc="-25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800" b="1" dirty="0">
                <a:solidFill>
                  <a:srgbClr val="D93924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DÖNEMİ</a:t>
            </a:r>
          </a:p>
          <a:p>
            <a:r>
              <a:rPr lang="tr-TR" sz="1800" b="1" dirty="0"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 </a:t>
            </a:r>
            <a:endParaRPr lang="tr-TR" sz="1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6997D6-9321-4686-92FC-5AB740C9A8CF}"/>
              </a:ext>
            </a:extLst>
          </p:cNvPr>
          <p:cNvSpPr txBox="1"/>
          <p:nvPr/>
        </p:nvSpPr>
        <p:spPr>
          <a:xfrm>
            <a:off x="5753786" y="2039306"/>
            <a:ext cx="3438558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43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beyin</a:t>
            </a:r>
            <a:r>
              <a:rPr lang="tr-TR" sz="1800" spc="-1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</a:p>
          <a:p>
            <a:pPr marL="342900" lvl="0" indent="-342900"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dil</a:t>
            </a:r>
            <a:r>
              <a:rPr lang="tr-TR" sz="1800" spc="-8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konuşma</a:t>
            </a:r>
            <a:r>
              <a:rPr lang="tr-TR" sz="1800" spc="-11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342900" lvl="0" indent="-342900">
              <a:spcBef>
                <a:spcPts val="143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sosyal</a:t>
            </a:r>
            <a:r>
              <a:rPr lang="tr-TR" sz="1800" spc="-4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beceri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</a:p>
          <a:p>
            <a:pPr marL="342900" lvl="0" indent="-342900">
              <a:spcBef>
                <a:spcPts val="144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güvenli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bağlanma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ilişkisi</a:t>
            </a:r>
            <a:r>
              <a:rPr lang="tr-TR" sz="1800" spc="-9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342900" lvl="0" indent="-342900"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 panose="020B0604020202020204" pitchFamily="34" charset="0"/>
              <a:buChar char="•"/>
              <a:tabLst>
                <a:tab pos="661035" algn="l"/>
              </a:tabLst>
            </a:pPr>
            <a:r>
              <a:rPr lang="tr-TR" sz="1800" spc="-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sağlıklı</a:t>
            </a:r>
            <a:r>
              <a:rPr lang="tr-TR" sz="1800" spc="-6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1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davranışların</a:t>
            </a:r>
            <a:r>
              <a:rPr lang="tr-TR" sz="1800" spc="-10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</a:t>
            </a:r>
            <a:r>
              <a:rPr lang="tr-TR" sz="1800" spc="-6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açısından</a:t>
            </a:r>
            <a:r>
              <a:rPr lang="tr-TR" sz="1800" spc="-8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çok</a:t>
            </a:r>
            <a:r>
              <a:rPr lang="tr-TR" sz="1800" spc="-7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önemli</a:t>
            </a:r>
            <a:r>
              <a:rPr lang="tr-TR" sz="180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1800" spc="-130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1800" spc="-5" dirty="0"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dönemdir.</a:t>
            </a:r>
            <a:endParaRPr lang="tr-TR" sz="1800" dirty="0"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  <p:pic>
        <p:nvPicPr>
          <p:cNvPr id="20" name="Resim Yer Tutucusu 19">
            <a:extLst>
              <a:ext uri="{FF2B5EF4-FFF2-40B4-BE49-F238E27FC236}">
                <a16:creationId xmlns:a16="http://schemas.microsoft.com/office/drawing/2014/main" id="{E36FCA84-0388-4EA3-8855-2537213E3E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857"/>
          <a:stretch/>
        </p:blipFill>
        <p:spPr>
          <a:xfrm>
            <a:off x="983433" y="1268760"/>
            <a:ext cx="3600400" cy="35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4B945B-9F62-43AF-BFED-0B1EF8BD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52736"/>
            <a:ext cx="10369152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İnterneti </a:t>
            </a:r>
            <a:r>
              <a:rPr lang="tr-TR" sz="2800" dirty="0">
                <a:solidFill>
                  <a:schemeClr val="accent5"/>
                </a:solidFill>
                <a:latin typeface="Constantia" panose="02030602050306030303" pitchFamily="18" charset="0"/>
              </a:rPr>
              <a:t>ASLA</a:t>
            </a:r>
            <a:r>
              <a:rPr lang="tr-TR" sz="2800" dirty="0">
                <a:solidFill>
                  <a:srgbClr val="3B2512"/>
                </a:solidFill>
                <a:latin typeface="Constantia" panose="02030602050306030303" pitchFamily="18" charset="0"/>
              </a:rPr>
              <a:t> bir bebek bakıcısı ya da çocuk yetiştiricisi olarak düşünmeyin. Size zaman kalması için, çocuğunuzun kendi odasında tablet/telefon başında uzun zaman geçirmesine müsaade ettiğinizde çocuğunuza iyilik yapmadığınızı bilin. </a:t>
            </a:r>
          </a:p>
          <a:p>
            <a:pPr marL="0" indent="0">
              <a:buNone/>
            </a:pPr>
            <a:endParaRPr lang="tr-TR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tr-TR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tr-TR" sz="3200" dirty="0">
                <a:solidFill>
                  <a:srgbClr val="A63121"/>
                </a:solidFill>
                <a:latin typeface="Constantia" panose="02030602050306030303" pitchFamily="18" charset="0"/>
              </a:rPr>
              <a:t>Sizin bırakacağınız  boşluğu internetin iyi şeylerle dolduramayacağını unutmayın. </a:t>
            </a:r>
          </a:p>
        </p:txBody>
      </p:sp>
    </p:spTree>
    <p:extLst>
      <p:ext uri="{BB962C8B-B14F-4D97-AF65-F5344CB8AC3E}">
        <p14:creationId xmlns:p14="http://schemas.microsoft.com/office/powerpoint/2010/main" val="1640495963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DB7C09-3D1B-40B2-B9DC-DC35E622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A63121"/>
                </a:solidFill>
              </a:rPr>
              <a:t>Seminere teşrif ettiğiniz için teşekkür ederiz.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D3DBEBF-8D3D-4524-90EC-0D2EE1110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424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Aşağıdaki web adreslerini alıp bu siteleri incelemenizi tavsiye ediyoruz.</a:t>
            </a:r>
          </a:p>
          <a:p>
            <a:r>
              <a:rPr lang="tr-TR" dirty="0">
                <a:hlinkClick r:id="rId3"/>
              </a:rPr>
              <a:t>https://www.guvenliweb.org.tr/</a:t>
            </a:r>
            <a:endParaRPr lang="tr-TR" dirty="0"/>
          </a:p>
          <a:p>
            <a:r>
              <a:rPr lang="tr-TR" u="sng" dirty="0">
                <a:hlinkClick r:id="rId4"/>
              </a:rPr>
              <a:t>https://bilimcocuk.tubitak.gov.tr/</a:t>
            </a:r>
            <a:endParaRPr lang="tr-TR" dirty="0"/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89980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4384" cy="720080"/>
          </a:xfrm>
        </p:spPr>
        <p:txBody>
          <a:bodyPr rtlCol="0">
            <a:noAutofit/>
          </a:bodyPr>
          <a:lstStyle/>
          <a:p>
            <a:pPr marL="92710" marR="93980" algn="ctr">
              <a:spcBef>
                <a:spcPts val="2575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ZEKA</a:t>
            </a:r>
            <a:r>
              <a:rPr lang="tr-TR" sz="3600" b="1" spc="-20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600" b="1" dirty="0">
                <a:solidFill>
                  <a:srgbClr val="A63121"/>
                </a:solidFill>
                <a:effectLst/>
                <a:latin typeface="Verdana" panose="020B060403050404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İLE İLİŞKİSİ</a:t>
            </a:r>
            <a:endParaRPr lang="tr-TR" sz="3600" b="1" dirty="0">
              <a:solidFill>
                <a:srgbClr val="A63121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3EA91D-0DBD-4694-B2AD-0A4F42153C93}"/>
              </a:ext>
            </a:extLst>
          </p:cNvPr>
          <p:cNvSpPr txBox="1"/>
          <p:nvPr/>
        </p:nvSpPr>
        <p:spPr>
          <a:xfrm>
            <a:off x="983432" y="1124744"/>
            <a:ext cx="10657184" cy="400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256665" lvl="0" indent="-342900">
              <a:lnSpc>
                <a:spcPct val="97000"/>
              </a:lnSpc>
              <a:spcBef>
                <a:spcPts val="15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9280" algn="l"/>
              </a:tabLst>
            </a:pP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Toplum</a:t>
            </a:r>
            <a:r>
              <a:rPr lang="tr-TR" sz="3200" spc="-17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temelli</a:t>
            </a:r>
            <a:r>
              <a:rPr lang="tr-TR" sz="32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çalışmalarda</a:t>
            </a:r>
            <a:r>
              <a:rPr lang="tr-TR" sz="3200" spc="-16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bebeklik</a:t>
            </a:r>
            <a:r>
              <a:rPr lang="tr-TR" sz="3200" spc="-19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erken çocukluk döneminde uzun süre</a:t>
            </a:r>
            <a:r>
              <a:rPr lang="tr-TR" sz="3200" spc="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televizyon</a:t>
            </a:r>
            <a:r>
              <a:rPr lang="tr-TR" sz="3200" spc="-1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seyretmenin: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465"/>
              </a:spcBef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dil</a:t>
            </a:r>
            <a:r>
              <a:rPr lang="tr-TR" sz="3200" spc="-11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gelişiminde,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bilişsel</a:t>
            </a:r>
            <a:r>
              <a:rPr lang="tr-TR" sz="3200" spc="-10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gelişimde,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Arial" panose="020B0604020202020204" pitchFamily="34" charset="0"/>
              <a:cs typeface="Constantia" panose="02030602050306030303" pitchFamily="18" charset="0"/>
            </a:endParaRPr>
          </a:p>
          <a:p>
            <a:pPr marL="742950" lvl="1" indent="-285750">
              <a:lnSpc>
                <a:spcPts val="3875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6480" algn="l"/>
              </a:tabLst>
            </a:pP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sosyal</a:t>
            </a:r>
            <a:r>
              <a:rPr lang="tr-TR" sz="3200" spc="-1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ve</a:t>
            </a:r>
            <a:r>
              <a:rPr lang="tr-TR" sz="3200" spc="-1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duygusal</a:t>
            </a:r>
            <a:r>
              <a:rPr lang="tr-TR" sz="3200" spc="-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gelişimde</a:t>
            </a:r>
            <a:r>
              <a:rPr lang="tr-TR" sz="1100" dirty="0">
                <a:solidFill>
                  <a:srgbClr val="3B2411"/>
                </a:solidFill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 </a:t>
            </a:r>
            <a:r>
              <a:rPr lang="tr-TR" sz="3200" b="1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gecikmelere</a:t>
            </a:r>
            <a:r>
              <a:rPr lang="tr-TR" sz="3200" b="1" spc="-18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yol</a:t>
            </a:r>
            <a:r>
              <a:rPr lang="tr-TR" sz="3200" spc="-17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açtığı</a:t>
            </a:r>
            <a:r>
              <a:rPr lang="tr-TR" sz="32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gösterilmiştir.</a:t>
            </a:r>
            <a:endParaRPr lang="tr-TR" sz="1100" dirty="0">
              <a:solidFill>
                <a:srgbClr val="3B2411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D56224-7037-4DA6-97C1-28C1B0F7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71" y="872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tr-TR" sz="3200" i="0" u="none" strike="noStrike" kern="1200" cap="none" spc="0" normalizeH="0" baseline="0" noProof="0" dirty="0">
                <a:ln>
                  <a:noFill/>
                </a:ln>
                <a:solidFill>
                  <a:srgbClr val="A63121"/>
                </a:solidFill>
                <a:effectLst/>
                <a:uLnTx/>
                <a:uFillTx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</a:t>
            </a:r>
            <a:r>
              <a:rPr lang="tr-TR" sz="3200" dirty="0">
                <a:solidFill>
                  <a:srgbClr val="A6312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DUYGUSAL GELİŞİM </a:t>
            </a:r>
            <a:r>
              <a:rPr kumimoji="0" lang="tr-TR" sz="3200" i="0" u="none" strike="noStrike" kern="1200" cap="none" spc="0" normalizeH="0" baseline="0" noProof="0" dirty="0">
                <a:ln>
                  <a:noFill/>
                </a:ln>
                <a:solidFill>
                  <a:srgbClr val="A63121"/>
                </a:solidFill>
                <a:effectLst/>
                <a:uLnTx/>
                <a:uFillTx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İLE İLİŞKİSİ</a:t>
            </a:r>
            <a:endParaRPr lang="tr-TR" sz="4000" dirty="0"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AEE698-3DD8-4A8B-AA4D-2F930788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556792"/>
            <a:ext cx="10515600" cy="38164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402715"/>
                </a:solidFill>
                <a:latin typeface="Constantia" panose="02030602050306030303" pitchFamily="18" charset="0"/>
              </a:rPr>
              <a:t>Çeşitli araştırmalara göre, teknolojik cihazların aşırı kullanımı çocukların;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402715"/>
                </a:solidFill>
                <a:latin typeface="Constantia" panose="02030602050306030303" pitchFamily="18" charset="0"/>
              </a:rPr>
              <a:t>işbirliği ve paylaşma becerilerinin gelişimini engellemekte,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402715"/>
                </a:solidFill>
                <a:latin typeface="Constantia" panose="02030602050306030303" pitchFamily="18" charset="0"/>
              </a:rPr>
              <a:t>motivasyonlarını azaltmakta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402715"/>
                </a:solidFill>
                <a:latin typeface="Constantia" panose="02030602050306030303" pitchFamily="18" charset="0"/>
              </a:rPr>
              <a:t>sorumluluk alma becerilerini etkilemekte olduğu görülmüştür.  </a:t>
            </a:r>
          </a:p>
        </p:txBody>
      </p:sp>
    </p:spTree>
    <p:extLst>
      <p:ext uri="{BB962C8B-B14F-4D97-AF65-F5344CB8AC3E}">
        <p14:creationId xmlns:p14="http://schemas.microsoft.com/office/powerpoint/2010/main" val="8952447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9DE67-6C65-467D-946E-4B3A963C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tr-TR" sz="3600" i="0" dirty="0">
                <a:solidFill>
                  <a:srgbClr val="C00000"/>
                </a:solidFill>
                <a:effectLst/>
                <a:latin typeface="Constantia" panose="02030602050306030303" pitchFamily="18" charset="0"/>
              </a:rPr>
              <a:t>TEKNOLOJİ KULLANIMININ KAS İSKELET GELİŞİMİ İLE İLİŞKİSİ</a:t>
            </a:r>
            <a:endParaRPr lang="tr-TR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88E894-4246-435F-ABA8-29410080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573425"/>
                </a:solidFill>
                <a:latin typeface="Constantia" panose="02030602050306030303" pitchFamily="18" charset="0"/>
              </a:rPr>
              <a:t>Çocukların uzun süre hareketsiz olarak teknolojik cihazlarla vakit geçirmeleri büyük ve küçük kas becerileri, el ve göz koordinasyonu gibi kaba ve ince motor gelişimlerini olumsuz etkilemektedir.</a:t>
            </a:r>
          </a:p>
        </p:txBody>
      </p:sp>
    </p:spTree>
    <p:extLst>
      <p:ext uri="{BB962C8B-B14F-4D97-AF65-F5344CB8AC3E}">
        <p14:creationId xmlns:p14="http://schemas.microsoft.com/office/powerpoint/2010/main" val="192812150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1100" y="548680"/>
            <a:ext cx="9829800" cy="1082674"/>
          </a:xfrm>
        </p:spPr>
        <p:txBody>
          <a:bodyPr rtlCol="0">
            <a:normAutofit/>
          </a:bodyPr>
          <a:lstStyle/>
          <a:p>
            <a:pPr algn="ctr" rtl="0"/>
            <a:r>
              <a:rPr lang="tr-TR" dirty="0">
                <a:solidFill>
                  <a:srgbClr val="A63121"/>
                </a:solidFill>
                <a:latin typeface="Constantia" panose="02030602050306030303" pitchFamily="18" charset="0"/>
              </a:rPr>
              <a:t>TEKNOLOJİNİN BESLENME İLE İLİŞKİSİ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9376" y="2132856"/>
            <a:ext cx="10585176" cy="2448272"/>
          </a:xfrm>
        </p:spPr>
        <p:txBody>
          <a:bodyPr rtlCol="0">
            <a:normAutofit/>
          </a:bodyPr>
          <a:lstStyle/>
          <a:p>
            <a:pPr marL="800100" lvl="1" indent="-342900" algn="just">
              <a:lnSpc>
                <a:spcPct val="150000"/>
              </a:lnSpc>
              <a:spcBef>
                <a:spcPts val="995"/>
              </a:spcBef>
              <a:buClr>
                <a:srgbClr val="B71E42"/>
              </a:buClr>
              <a:buSzPts val="2400"/>
              <a:tabLst>
                <a:tab pos="589280" algn="l"/>
              </a:tabLst>
            </a:pP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Bu</a:t>
            </a:r>
            <a:r>
              <a:rPr lang="tr-TR" sz="2400" spc="-3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konuda</a:t>
            </a:r>
            <a:r>
              <a:rPr lang="tr-TR" sz="2400" spc="-11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yapılan</a:t>
            </a:r>
            <a:r>
              <a:rPr lang="tr-TR" sz="2400" spc="-5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bir</a:t>
            </a:r>
            <a:r>
              <a:rPr lang="tr-TR" sz="2400" spc="-14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çalışmada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3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 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Arial" panose="020B0604020202020204" pitchFamily="34" charset="0"/>
                <a:cs typeface="Constantia" panose="02030602050306030303" pitchFamily="18" charset="0"/>
              </a:rPr>
              <a:t>yaşındaki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çocuklarda</a:t>
            </a:r>
            <a:r>
              <a:rPr lang="tr-TR" sz="2400" spc="-8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haftalık</a:t>
            </a:r>
            <a:r>
              <a:rPr lang="tr-TR" sz="2400" spc="-7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medya</a:t>
            </a:r>
            <a:r>
              <a:rPr lang="tr-TR" sz="2400" spc="-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kullanımındaki</a:t>
            </a:r>
            <a:r>
              <a:rPr lang="tr-TR" sz="2400" spc="-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her</a:t>
            </a:r>
            <a:r>
              <a:rPr lang="tr-TR" sz="2400" spc="-10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1</a:t>
            </a:r>
            <a:r>
              <a:rPr lang="tr-TR" sz="2400" spc="-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saatlik</a:t>
            </a:r>
            <a:r>
              <a:rPr lang="tr-TR" sz="2400" spc="-59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artışın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Beden</a:t>
            </a:r>
            <a:r>
              <a:rPr lang="tr-TR" sz="2400" spc="-3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Kitle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İndeksi</a:t>
            </a:r>
            <a:r>
              <a:rPr lang="tr-TR" sz="2400" spc="-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(BKİ)</a:t>
            </a:r>
            <a:r>
              <a:rPr lang="tr-TR" sz="2400" spc="-5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artışı</a:t>
            </a:r>
            <a:r>
              <a:rPr lang="tr-TR" sz="2400" spc="-2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ile</a:t>
            </a:r>
            <a:r>
              <a:rPr lang="tr-TR" sz="2400" spc="-65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yakından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ilişkili olduğu</a:t>
            </a:r>
            <a:r>
              <a:rPr lang="tr-TR" sz="2400" spc="-14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2400" dirty="0">
                <a:solidFill>
                  <a:srgbClr val="3B2411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bildirilmiştir.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A02778-144B-44A9-850F-7867AF20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710" marR="308610" algn="ctr">
              <a:spcBef>
                <a:spcPts val="2570"/>
              </a:spcBef>
              <a:spcAft>
                <a:spcPts val="0"/>
              </a:spcAft>
            </a:pPr>
            <a:r>
              <a:rPr lang="tr-TR" sz="320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TEKNOLOJİNİN UYKU</a:t>
            </a:r>
            <a:r>
              <a:rPr lang="tr-TR" sz="3200" spc="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İLE</a:t>
            </a:r>
            <a:r>
              <a:rPr lang="tr-TR" sz="3200" spc="-5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tr-TR" sz="3200" dirty="0">
                <a:solidFill>
                  <a:srgbClr val="00B0F0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İLİŞKİSİ</a:t>
            </a:r>
            <a:endParaRPr lang="tr-TR" dirty="0">
              <a:solidFill>
                <a:srgbClr val="00B0F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30712A-EF02-43B6-82A3-9AC99403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28800"/>
            <a:ext cx="9972600" cy="36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3B2411"/>
                </a:solidFill>
                <a:latin typeface="Constantia" panose="02030602050306030303" pitchFamily="18" charset="0"/>
              </a:rPr>
              <a:t>Teknoloji ve internet kullanımının uyku üzerindeki olumsuz etkisi yaşamın erken dönemlerinden itibaren başlamaktadır .</a:t>
            </a:r>
          </a:p>
          <a:p>
            <a:pPr marL="0" indent="0">
              <a:buNone/>
            </a:pPr>
            <a:endParaRPr lang="tr-TR" sz="2400" dirty="0">
              <a:solidFill>
                <a:srgbClr val="3B241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B2411"/>
                </a:solidFill>
                <a:latin typeface="Constantia" panose="02030602050306030303" pitchFamily="18" charset="0"/>
              </a:rPr>
              <a:t>uyku kalitesinde  bozulma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B2411"/>
                </a:solidFill>
                <a:latin typeface="Constantia" panose="02030602050306030303" pitchFamily="18" charset="0"/>
              </a:rPr>
              <a:t>uykuya dalmayı zorlaştırma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B2411"/>
                </a:solidFill>
                <a:latin typeface="Constantia" panose="02030602050306030303" pitchFamily="18" charset="0"/>
              </a:rPr>
              <a:t>toplam uyku süresinde kısalma gibi etkiler görülmüştür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6926983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CDDC17-9654-4BCF-BAB8-21D24E44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10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  <a:t>KULLANILAN TEKNOLOJİK </a:t>
            </a:r>
            <a:b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</a:br>
            <a:r>
              <a:rPr lang="tr-TR" b="1" dirty="0">
                <a:solidFill>
                  <a:srgbClr val="A63121"/>
                </a:solidFill>
                <a:latin typeface="Constantia" panose="02030602050306030303" pitchFamily="18" charset="0"/>
              </a:rPr>
              <a:t>ARAÇLAR VE ETKİLERİ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A9077F2-26B7-4AA1-9590-32852C81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3" y="1484784"/>
            <a:ext cx="11053228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394060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schemas.microsoft.com/office/2006/metadata/properties"/>
    <ds:schemaRef ds:uri="http://www.w3.org/XML/1998/namespace"/>
    <ds:schemaRef ds:uri="40262f94-9f35-4ac3-9a90-690165a166b7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5192</TotalTime>
  <Words>1092</Words>
  <Application>Microsoft Office PowerPoint</Application>
  <PresentationFormat>Geniş ekran</PresentationFormat>
  <Paragraphs>132</Paragraphs>
  <Slides>31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5" baseType="lpstr">
      <vt:lpstr>Antique Olive Roman</vt:lpstr>
      <vt:lpstr>Arial</vt:lpstr>
      <vt:lpstr>Arial Rounded MT Bold</vt:lpstr>
      <vt:lpstr>Calibri</vt:lpstr>
      <vt:lpstr>Constantia</vt:lpstr>
      <vt:lpstr>Futura</vt:lpstr>
      <vt:lpstr>Rockwell Condensed</vt:lpstr>
      <vt:lpstr>Source Sans Pro</vt:lpstr>
      <vt:lpstr>Times New Roman</vt:lpstr>
      <vt:lpstr>Trebuchet MS</vt:lpstr>
      <vt:lpstr>Verdana</vt:lpstr>
      <vt:lpstr>Wingdings</vt:lpstr>
      <vt:lpstr>Wingdings 3</vt:lpstr>
      <vt:lpstr>Yüzeyler</vt:lpstr>
      <vt:lpstr>BİLİŞİM TEKNOLOJİLERİNİN ÇOCUKLARIN  BİYOPSİKOSOSYAL GELİŞİM DÖNEMLERİNE ETKİSİ</vt:lpstr>
      <vt:lpstr>PowerPoint Sunusu</vt:lpstr>
      <vt:lpstr>PowerPoint Sunusu</vt:lpstr>
      <vt:lpstr>TEKNOLOJİNİN ZEKA İLE İLİŞKİSİ</vt:lpstr>
      <vt:lpstr>TEKNOLOJİNİN DUYGUSAL GELİŞİM İLE İLİŞKİSİ</vt:lpstr>
      <vt:lpstr>TEKNOLOJİ KULLANIMININ KAS İSKELET GELİŞİMİ İLE İLİŞKİSİ</vt:lpstr>
      <vt:lpstr>TEKNOLOJİNİN BESLENME İLE İLİŞKİSİ</vt:lpstr>
      <vt:lpstr>TEKNOLOJİNİN UYKU İLE İLİŞKİSİ</vt:lpstr>
      <vt:lpstr>KULLANILAN TEKNOLOJİK  ARAÇLAR VE ETKİLERİ</vt:lpstr>
      <vt:lpstr>Televizyon</vt:lpstr>
      <vt:lpstr>PowerPoint Sunusu</vt:lpstr>
      <vt:lpstr>PowerPoint Sunusu</vt:lpstr>
      <vt:lpstr>Bilgisayar ve İnternetin Kontrolsüz Kullanımı</vt:lpstr>
      <vt:lpstr>Video Oyunları</vt:lpstr>
      <vt:lpstr>PowerPoint Sunusu</vt:lpstr>
      <vt:lpstr>PowerPoint Sunusu</vt:lpstr>
      <vt:lpstr>KENDİNİZİ EĞİTİN, İNTERNETİ ÖĞRENİN!</vt:lpstr>
      <vt:lpstr>Çocuğunuzun televizyon izlemesine ya da programın ona uygun olup olmadığına siz karar verin.  Onların bilgisayar ve tablet kullanımı her zaman sizin kontrolünüz altında olmalıdır.    </vt:lpstr>
      <vt:lpstr>İNTERNETTE GÜVENİLİR OYUNLAR</vt:lpstr>
      <vt:lpstr>PowerPoint Sunusu</vt:lpstr>
      <vt:lpstr>YAŞLARA GÖRE İNTERNET  KULLANIM SÜRELERİ</vt:lpstr>
      <vt:lpstr>PowerPoint Sunusu</vt:lpstr>
      <vt:lpstr>PowerPoint Sunusu</vt:lpstr>
      <vt:lpstr>Onlarla daha sık ve verimli vakit geçiriniz, birlikte gelişimlerini destekleyecek oyunlar oynayınız.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Seminere teşrif ettiğiniz için teşekkür ederiz.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TEKNOLOJİLERİNİN ÇOCUKLARIN  BİYOPSİKOSOSYAL GELİŞİM DÖNEMLERİNE ETKİSİ</dc:title>
  <dc:creator>Windows Kullanıcısı</dc:creator>
  <cp:keywords/>
  <cp:lastModifiedBy>Psk. Danışman</cp:lastModifiedBy>
  <cp:revision>40</cp:revision>
  <dcterms:created xsi:type="dcterms:W3CDTF">2021-10-27T11:25:12Z</dcterms:created>
  <dcterms:modified xsi:type="dcterms:W3CDTF">2022-12-29T12:38:27Z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