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3366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655"/>
              </a:lnSpc>
            </a:pPr>
            <a:r>
              <a:rPr spc="-5" dirty="0"/>
              <a:t>Doç.</a:t>
            </a:r>
            <a:r>
              <a:rPr spc="-25" dirty="0"/>
              <a:t> </a:t>
            </a:r>
            <a:r>
              <a:rPr spc="-30" dirty="0"/>
              <a:t>Dr.</a:t>
            </a:r>
            <a:r>
              <a:rPr spc="-55" dirty="0"/>
              <a:t> </a:t>
            </a:r>
            <a:r>
              <a:rPr spc="-20" dirty="0"/>
              <a:t>Yasemin</a:t>
            </a:r>
            <a:r>
              <a:rPr spc="-25" dirty="0"/>
              <a:t> </a:t>
            </a:r>
            <a:r>
              <a:rPr dirty="0"/>
              <a:t>Esen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3366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655"/>
              </a:lnSpc>
            </a:pPr>
            <a:r>
              <a:rPr spc="-5" dirty="0"/>
              <a:t>Doç.</a:t>
            </a:r>
            <a:r>
              <a:rPr spc="-25" dirty="0"/>
              <a:t> </a:t>
            </a:r>
            <a:r>
              <a:rPr spc="-30" dirty="0"/>
              <a:t>Dr.</a:t>
            </a:r>
            <a:r>
              <a:rPr spc="-55" dirty="0"/>
              <a:t> </a:t>
            </a:r>
            <a:r>
              <a:rPr spc="-20" dirty="0"/>
              <a:t>Yasemin</a:t>
            </a:r>
            <a:r>
              <a:rPr spc="-25" dirty="0"/>
              <a:t> </a:t>
            </a:r>
            <a:r>
              <a:rPr dirty="0"/>
              <a:t>Esen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3366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655"/>
              </a:lnSpc>
            </a:pPr>
            <a:r>
              <a:rPr spc="-5" dirty="0"/>
              <a:t>Doç.</a:t>
            </a:r>
            <a:r>
              <a:rPr spc="-25" dirty="0"/>
              <a:t> </a:t>
            </a:r>
            <a:r>
              <a:rPr spc="-30" dirty="0"/>
              <a:t>Dr.</a:t>
            </a:r>
            <a:r>
              <a:rPr spc="-55" dirty="0"/>
              <a:t> </a:t>
            </a:r>
            <a:r>
              <a:rPr spc="-20" dirty="0"/>
              <a:t>Yasemin</a:t>
            </a:r>
            <a:r>
              <a:rPr spc="-25" dirty="0"/>
              <a:t> </a:t>
            </a:r>
            <a:r>
              <a:rPr dirty="0"/>
              <a:t>Esen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3366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655"/>
              </a:lnSpc>
            </a:pPr>
            <a:r>
              <a:rPr spc="-5" dirty="0"/>
              <a:t>Doç.</a:t>
            </a:r>
            <a:r>
              <a:rPr spc="-25" dirty="0"/>
              <a:t> </a:t>
            </a:r>
            <a:r>
              <a:rPr spc="-30" dirty="0"/>
              <a:t>Dr.</a:t>
            </a:r>
            <a:r>
              <a:rPr spc="-55" dirty="0"/>
              <a:t> </a:t>
            </a:r>
            <a:r>
              <a:rPr spc="-20" dirty="0"/>
              <a:t>Yasemin</a:t>
            </a:r>
            <a:r>
              <a:rPr spc="-25" dirty="0"/>
              <a:t> </a:t>
            </a:r>
            <a:r>
              <a:rPr dirty="0"/>
              <a:t>Esen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003366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655"/>
              </a:lnSpc>
            </a:pPr>
            <a:r>
              <a:rPr spc="-5" dirty="0"/>
              <a:t>Doç.</a:t>
            </a:r>
            <a:r>
              <a:rPr spc="-25" dirty="0"/>
              <a:t> </a:t>
            </a:r>
            <a:r>
              <a:rPr spc="-30" dirty="0"/>
              <a:t>Dr.</a:t>
            </a:r>
            <a:r>
              <a:rPr spc="-55" dirty="0"/>
              <a:t> </a:t>
            </a:r>
            <a:r>
              <a:rPr spc="-20" dirty="0"/>
              <a:t>Yasemin</a:t>
            </a:r>
            <a:r>
              <a:rPr spc="-25" dirty="0"/>
              <a:t> </a:t>
            </a:r>
            <a:r>
              <a:rPr dirty="0"/>
              <a:t>Esen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5411" y="333882"/>
            <a:ext cx="7993176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467358"/>
            <a:ext cx="8072119" cy="4378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9217" y="6290109"/>
            <a:ext cx="1846579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003366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1655"/>
              </a:lnSpc>
            </a:pPr>
            <a:r>
              <a:rPr spc="-5" dirty="0"/>
              <a:t>Doç.</a:t>
            </a:r>
            <a:r>
              <a:rPr spc="-25" dirty="0"/>
              <a:t> </a:t>
            </a:r>
            <a:r>
              <a:rPr spc="-30" dirty="0"/>
              <a:t>Dr.</a:t>
            </a:r>
            <a:r>
              <a:rPr spc="-55" dirty="0"/>
              <a:t> </a:t>
            </a:r>
            <a:r>
              <a:rPr spc="-20" dirty="0"/>
              <a:t>Yasemin</a:t>
            </a:r>
            <a:r>
              <a:rPr spc="-25" dirty="0"/>
              <a:t> </a:t>
            </a:r>
            <a:r>
              <a:rPr dirty="0"/>
              <a:t>Esen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menlobby.org/spip.php?action=acceder_document&amp;arg=1164&amp;cle=f6050f23f6c72d4bd2a4a51a4a6603e26ef8f9cb&amp;file=pdf/ewl_barometer_on_vaw_2011_en.pdf" TargetMode="External"/><Relationship Id="rId3" Type="http://schemas.openxmlformats.org/officeDocument/2006/relationships/hyperlink" Target="http://www.ankarabarosu.org.tr/Siteler/2012yayin/2011sonrasikitap/Kadina_Yonelik_Aile_ici_Siddet_ic.pdf" TargetMode="External"/><Relationship Id="rId7" Type="http://schemas.openxmlformats.org/officeDocument/2006/relationships/hyperlink" Target="http://ec.europa.eu/public_opinion/archives/ebs/ebs_344_en.pdf" TargetMode="External"/><Relationship Id="rId2" Type="http://schemas.openxmlformats.org/officeDocument/2006/relationships/hyperlink" Target="http://www.kadinayoneliksidde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dininstatusu.gov.tr/upload/mce/2012/kadina_yonelik_siddet_uep.pdf" TargetMode="External"/><Relationship Id="rId5" Type="http://schemas.openxmlformats.org/officeDocument/2006/relationships/hyperlink" Target="http://www.aileicisiddet.net/yayinlar/Aile-Ici-Siddetle-Mucadele-.pdf" TargetMode="External"/><Relationship Id="rId4" Type="http://schemas.openxmlformats.org/officeDocument/2006/relationships/hyperlink" Target="http://www.hips.hacettepe.edu.tr/TKAA2008-AnaRapor.pdf" TargetMode="External"/><Relationship Id="rId9" Type="http://schemas.openxmlformats.org/officeDocument/2006/relationships/hyperlink" Target="http://www.resmigazete.gov.tr/eskiler/2012/03/20120308M1-1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0290" y="1295400"/>
            <a:ext cx="70434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i="0" dirty="0">
                <a:latin typeface="Arial"/>
                <a:cs typeface="Arial"/>
              </a:rPr>
              <a:t>KADINA</a:t>
            </a:r>
            <a:r>
              <a:rPr sz="4400" i="0" spc="-60" dirty="0">
                <a:latin typeface="Arial"/>
                <a:cs typeface="Arial"/>
              </a:rPr>
              <a:t> </a:t>
            </a:r>
            <a:r>
              <a:rPr sz="4400" i="0" dirty="0">
                <a:latin typeface="Arial"/>
                <a:cs typeface="Arial"/>
              </a:rPr>
              <a:t>YÖNELİK</a:t>
            </a:r>
            <a:r>
              <a:rPr sz="4400" i="0" spc="-40" dirty="0">
                <a:latin typeface="Arial"/>
                <a:cs typeface="Arial"/>
              </a:rPr>
              <a:t> </a:t>
            </a:r>
            <a:r>
              <a:rPr sz="4400" i="0" spc="-5" dirty="0">
                <a:latin typeface="Arial"/>
                <a:cs typeface="Arial"/>
              </a:rPr>
              <a:t>ŞİDDET</a:t>
            </a:r>
            <a:endParaRPr sz="4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5374" y="1540002"/>
            <a:ext cx="8135620" cy="1385570"/>
          </a:xfrm>
          <a:prstGeom prst="rect">
            <a:avLst/>
          </a:prstGeom>
          <a:solidFill>
            <a:srgbClr val="FFFFFF"/>
          </a:solidFill>
          <a:ln w="25907">
            <a:solidFill>
              <a:srgbClr val="00AF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855"/>
              </a:spcBef>
            </a:pPr>
            <a:r>
              <a:rPr sz="1400" spc="-90" dirty="0">
                <a:solidFill>
                  <a:srgbClr val="2E2B1F"/>
                </a:solidFill>
                <a:latin typeface="Arial MT"/>
                <a:cs typeface="Arial MT"/>
              </a:rPr>
              <a:t>Sözleşme</a:t>
            </a:r>
            <a:r>
              <a:rPr sz="1400" spc="1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5" dirty="0">
                <a:solidFill>
                  <a:srgbClr val="2E2B1F"/>
                </a:solidFill>
                <a:latin typeface="Arial MT"/>
                <a:cs typeface="Arial MT"/>
              </a:rPr>
              <a:t>11</a:t>
            </a:r>
            <a:r>
              <a:rPr sz="1400" spc="2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Mayıs</a:t>
            </a:r>
            <a:r>
              <a:rPr sz="1400" spc="4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30" dirty="0">
                <a:solidFill>
                  <a:srgbClr val="2E2B1F"/>
                </a:solidFill>
                <a:latin typeface="Arial MT"/>
                <a:cs typeface="Arial MT"/>
              </a:rPr>
              <a:t>2011</a:t>
            </a:r>
            <a:r>
              <a:rPr sz="1400" spc="1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tarihinde</a:t>
            </a:r>
            <a:r>
              <a:rPr sz="1400" spc="2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0" dirty="0">
                <a:solidFill>
                  <a:srgbClr val="2E2B1F"/>
                </a:solidFill>
                <a:latin typeface="Arial MT"/>
                <a:cs typeface="Arial MT"/>
              </a:rPr>
              <a:t>İstanbul'da</a:t>
            </a:r>
            <a:r>
              <a:rPr sz="1400" spc="1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imzaya</a:t>
            </a:r>
            <a:r>
              <a:rPr sz="1400" spc="2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5" dirty="0">
                <a:solidFill>
                  <a:srgbClr val="2E2B1F"/>
                </a:solidFill>
                <a:latin typeface="Arial MT"/>
                <a:cs typeface="Arial MT"/>
              </a:rPr>
              <a:t>açılmış</a:t>
            </a:r>
            <a:r>
              <a:rPr sz="1400" spc="3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ve</a:t>
            </a:r>
            <a:r>
              <a:rPr sz="1400" spc="3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Türkiye'nin</a:t>
            </a:r>
            <a:r>
              <a:rPr sz="1400" spc="1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de</a:t>
            </a:r>
            <a:r>
              <a:rPr sz="1400" spc="2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aralarında</a:t>
            </a:r>
            <a:r>
              <a:rPr sz="1400" spc="1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80" dirty="0">
                <a:solidFill>
                  <a:srgbClr val="2E2B1F"/>
                </a:solidFill>
                <a:latin typeface="Arial MT"/>
                <a:cs typeface="Arial MT"/>
              </a:rPr>
              <a:t>bulunduğu</a:t>
            </a:r>
            <a:endParaRPr sz="1400">
              <a:latin typeface="Arial MT"/>
              <a:cs typeface="Arial MT"/>
            </a:endParaRPr>
          </a:p>
          <a:p>
            <a:pPr marL="89535">
              <a:lnSpc>
                <a:spcPct val="100000"/>
              </a:lnSpc>
              <a:spcBef>
                <a:spcPts val="845"/>
              </a:spcBef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18</a:t>
            </a:r>
            <a:r>
              <a:rPr sz="1400" spc="-2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ülke</a:t>
            </a:r>
            <a:r>
              <a:rPr sz="1400" spc="-2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tarafından</a:t>
            </a:r>
            <a:r>
              <a:rPr sz="1400" spc="-5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60" dirty="0">
                <a:solidFill>
                  <a:srgbClr val="2E2B1F"/>
                </a:solidFill>
                <a:latin typeface="Arial MT"/>
                <a:cs typeface="Arial MT"/>
              </a:rPr>
              <a:t>imzalanmıştır.</a:t>
            </a:r>
            <a:endParaRPr sz="1400">
              <a:latin typeface="Arial MT"/>
              <a:cs typeface="Arial MT"/>
            </a:endParaRPr>
          </a:p>
          <a:p>
            <a:pPr marL="89535" marR="83820">
              <a:lnSpc>
                <a:spcPct val="150000"/>
              </a:lnSpc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Ülkemiz</a:t>
            </a:r>
            <a:r>
              <a:rPr sz="1400" spc="24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tarafından,</a:t>
            </a:r>
            <a:r>
              <a:rPr sz="1400" spc="24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24</a:t>
            </a:r>
            <a:r>
              <a:rPr sz="1400" spc="24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Kasım</a:t>
            </a:r>
            <a:r>
              <a:rPr sz="1400" spc="22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30" dirty="0">
                <a:solidFill>
                  <a:srgbClr val="2E2B1F"/>
                </a:solidFill>
                <a:latin typeface="Arial MT"/>
                <a:cs typeface="Arial MT"/>
              </a:rPr>
              <a:t>2011</a:t>
            </a:r>
            <a:r>
              <a:rPr sz="1400" spc="229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tarihinde</a:t>
            </a:r>
            <a:r>
              <a:rPr sz="1400" spc="229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çekincesiz</a:t>
            </a:r>
            <a:r>
              <a:rPr sz="1400" spc="24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olarak</a:t>
            </a:r>
            <a:r>
              <a:rPr sz="1400" spc="23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onaylanan</a:t>
            </a:r>
            <a:r>
              <a:rPr sz="1400" spc="229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Sözleşme</a:t>
            </a:r>
            <a:r>
              <a:rPr sz="1400" spc="-4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8</a:t>
            </a:r>
            <a:r>
              <a:rPr sz="1400" b="1" u="heavy" spc="229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Mart</a:t>
            </a:r>
            <a:r>
              <a:rPr sz="1400" b="1" u="heavy" spc="2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2012 </a:t>
            </a:r>
            <a:r>
              <a:rPr sz="1400" b="1" spc="-3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tarihinde</a:t>
            </a:r>
            <a:r>
              <a:rPr sz="1400" b="1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Resmi</a:t>
            </a:r>
            <a:r>
              <a:rPr sz="14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Gazete’de</a:t>
            </a:r>
            <a:r>
              <a:rPr sz="1400" b="1" u="heavy" spc="-5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yayımlanarak</a:t>
            </a:r>
            <a:r>
              <a:rPr sz="1400" b="1" u="heavy" spc="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yürürlüğe</a:t>
            </a:r>
            <a:r>
              <a:rPr sz="1400" b="1" u="heavy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girmiştir.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585673"/>
            <a:ext cx="75723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05"/>
              </a:spcBef>
            </a:pPr>
            <a:r>
              <a:rPr sz="2000" i="0" dirty="0">
                <a:solidFill>
                  <a:srgbClr val="001F5F"/>
                </a:solidFill>
                <a:latin typeface="Times New Roman"/>
                <a:cs typeface="Times New Roman"/>
              </a:rPr>
              <a:t>Kadınlara</a:t>
            </a:r>
            <a:r>
              <a:rPr sz="2000" i="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dirty="0">
                <a:solidFill>
                  <a:srgbClr val="001F5F"/>
                </a:solidFill>
                <a:latin typeface="Times New Roman"/>
                <a:cs typeface="Times New Roman"/>
              </a:rPr>
              <a:t>Yönelik</a:t>
            </a:r>
            <a:r>
              <a:rPr sz="2000" i="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Şiddet</a:t>
            </a:r>
            <a:r>
              <a:rPr sz="2000" i="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dirty="0">
                <a:solidFill>
                  <a:srgbClr val="001F5F"/>
                </a:solidFill>
                <a:latin typeface="Times New Roman"/>
                <a:cs typeface="Times New Roman"/>
              </a:rPr>
              <a:t>ve</a:t>
            </a:r>
            <a:r>
              <a:rPr sz="2000" i="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Aile</a:t>
            </a:r>
            <a:r>
              <a:rPr sz="2000" i="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İçi</a:t>
            </a:r>
            <a:r>
              <a:rPr sz="2000" i="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Şiddetin</a:t>
            </a:r>
            <a:r>
              <a:rPr sz="2000" i="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dirty="0">
                <a:solidFill>
                  <a:srgbClr val="001F5F"/>
                </a:solidFill>
                <a:latin typeface="Times New Roman"/>
                <a:cs typeface="Times New Roman"/>
              </a:rPr>
              <a:t>Önlenmesi</a:t>
            </a:r>
            <a:r>
              <a:rPr sz="2000" i="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dirty="0">
                <a:solidFill>
                  <a:srgbClr val="001F5F"/>
                </a:solidFill>
                <a:latin typeface="Times New Roman"/>
                <a:cs typeface="Times New Roman"/>
              </a:rPr>
              <a:t>ve</a:t>
            </a:r>
            <a:r>
              <a:rPr sz="2000" i="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Bunlarla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i="0" dirty="0">
                <a:solidFill>
                  <a:srgbClr val="001F5F"/>
                </a:solidFill>
                <a:latin typeface="Times New Roman"/>
                <a:cs typeface="Times New Roman"/>
              </a:rPr>
              <a:t>Mücadeleye</a:t>
            </a:r>
            <a:r>
              <a:rPr sz="2000" i="0" spc="4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İlişkin</a:t>
            </a:r>
            <a:r>
              <a:rPr sz="2000" i="0" spc="-1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25" dirty="0">
                <a:solidFill>
                  <a:srgbClr val="001F5F"/>
                </a:solidFill>
                <a:latin typeface="Times New Roman"/>
                <a:cs typeface="Times New Roman"/>
              </a:rPr>
              <a:t>Avrupa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Konseyi</a:t>
            </a:r>
            <a:r>
              <a:rPr sz="2000" i="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Sözleşmesi</a:t>
            </a:r>
            <a:r>
              <a:rPr sz="2000" i="0" spc="4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(İstanbul</a:t>
            </a:r>
            <a:r>
              <a:rPr sz="2000" i="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i="0" spc="-5" dirty="0">
                <a:solidFill>
                  <a:srgbClr val="001F5F"/>
                </a:solidFill>
                <a:latin typeface="Times New Roman"/>
                <a:cs typeface="Times New Roman"/>
              </a:rPr>
              <a:t>Sözleşmesi)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374" y="2983229"/>
            <a:ext cx="8135620" cy="1062355"/>
          </a:xfrm>
          <a:custGeom>
            <a:avLst/>
            <a:gdLst/>
            <a:ahLst/>
            <a:cxnLst/>
            <a:rect l="l" t="t" r="r" b="b"/>
            <a:pathLst>
              <a:path w="8135620" h="1062354">
                <a:moveTo>
                  <a:pt x="0" y="1062228"/>
                </a:moveTo>
                <a:lnTo>
                  <a:pt x="8135111" y="1062228"/>
                </a:lnTo>
                <a:lnTo>
                  <a:pt x="8135111" y="0"/>
                </a:lnTo>
                <a:lnTo>
                  <a:pt x="0" y="0"/>
                </a:lnTo>
                <a:lnTo>
                  <a:pt x="0" y="1062228"/>
                </a:lnTo>
                <a:close/>
              </a:path>
            </a:pathLst>
          </a:custGeom>
          <a:ln w="25908">
            <a:solidFill>
              <a:srgbClr val="00A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8327" y="2996183"/>
            <a:ext cx="8109584" cy="106426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7780" rIns="0" bIns="0" rtlCol="0">
            <a:spAutoFit/>
          </a:bodyPr>
          <a:lstStyle/>
          <a:p>
            <a:pPr marL="76835" marR="71120" algn="just">
              <a:lnSpc>
                <a:spcPts val="2520"/>
              </a:lnSpc>
              <a:spcBef>
                <a:spcPts val="140"/>
              </a:spcBef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Kadına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yönelik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şiddetle</a:t>
            </a:r>
            <a:r>
              <a:rPr sz="1400" spc="-9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mücadeleye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 çok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45" dirty="0">
                <a:solidFill>
                  <a:srgbClr val="2E2B1F"/>
                </a:solidFill>
                <a:latin typeface="Arial MT"/>
                <a:cs typeface="Arial MT"/>
              </a:rPr>
              <a:t>geniş</a:t>
            </a:r>
            <a:r>
              <a:rPr sz="1400" spc="-14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bir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perspektiften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ve</a:t>
            </a:r>
            <a:r>
              <a:rPr sz="1400" spc="36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toplumsal</a:t>
            </a:r>
            <a:r>
              <a:rPr sz="1400" spc="38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cinsiyet</a:t>
            </a:r>
            <a:r>
              <a:rPr sz="1400" spc="38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boyutuyla 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bakan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81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maddelik bu kapsamlı belge,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konu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hakkındaki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tek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uluslararası sözleşme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olma </a:t>
            </a:r>
            <a:r>
              <a:rPr sz="1400" spc="-70" dirty="0">
                <a:solidFill>
                  <a:srgbClr val="2E2B1F"/>
                </a:solidFill>
                <a:latin typeface="Arial MT"/>
                <a:cs typeface="Arial MT"/>
              </a:rPr>
              <a:t>özelliğini </a:t>
            </a:r>
            <a:r>
              <a:rPr sz="1400" spc="-65" dirty="0">
                <a:solidFill>
                  <a:srgbClr val="2E2B1F"/>
                </a:solidFill>
                <a:latin typeface="Arial MT"/>
                <a:cs typeface="Arial MT"/>
              </a:rPr>
              <a:t> taşımaktadır.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5374" y="4100321"/>
            <a:ext cx="8135620" cy="698500"/>
          </a:xfrm>
          <a:custGeom>
            <a:avLst/>
            <a:gdLst/>
            <a:ahLst/>
            <a:cxnLst/>
            <a:rect l="l" t="t" r="r" b="b"/>
            <a:pathLst>
              <a:path w="8135620" h="698500">
                <a:moveTo>
                  <a:pt x="0" y="697991"/>
                </a:moveTo>
                <a:lnTo>
                  <a:pt x="8135111" y="697991"/>
                </a:lnTo>
                <a:lnTo>
                  <a:pt x="8135111" y="0"/>
                </a:lnTo>
                <a:lnTo>
                  <a:pt x="0" y="0"/>
                </a:lnTo>
                <a:lnTo>
                  <a:pt x="0" y="697991"/>
                </a:lnTo>
                <a:close/>
              </a:path>
            </a:pathLst>
          </a:custGeom>
          <a:ln w="25908">
            <a:solidFill>
              <a:srgbClr val="00A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8327" y="4085844"/>
            <a:ext cx="8109584" cy="69977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22555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965"/>
              </a:spcBef>
            </a:pP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Sözleşme</a:t>
            </a:r>
            <a:r>
              <a:rPr sz="1400" spc="31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ile</a:t>
            </a:r>
            <a:r>
              <a:rPr sz="1400" spc="58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kadına</a:t>
            </a:r>
            <a:r>
              <a:rPr sz="1400" spc="6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yönelik</a:t>
            </a:r>
            <a:r>
              <a:rPr sz="1400" spc="58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şiddetle</a:t>
            </a:r>
            <a:r>
              <a:rPr sz="1400" spc="6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mücadele</a:t>
            </a:r>
            <a:r>
              <a:rPr sz="1400" spc="59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önleme,</a:t>
            </a:r>
            <a:r>
              <a:rPr sz="1400" b="1" u="heavy" spc="59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koruma,</a:t>
            </a:r>
            <a:r>
              <a:rPr sz="1400" b="1" u="heavy" spc="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cezalandırma</a:t>
            </a:r>
            <a:r>
              <a:rPr sz="1400" b="1" u="heavy" spc="5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ve</a:t>
            </a:r>
            <a:r>
              <a:rPr sz="1400" b="1" u="heavy" spc="58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politika</a:t>
            </a:r>
            <a:endParaRPr sz="1400">
              <a:latin typeface="Arial"/>
              <a:cs typeface="Arial"/>
            </a:endParaRPr>
          </a:p>
          <a:p>
            <a:pPr marL="76835">
              <a:lnSpc>
                <a:spcPct val="100000"/>
              </a:lnSpc>
              <a:spcBef>
                <a:spcPts val="840"/>
              </a:spcBef>
            </a:pP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geliştirme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boyutları</a:t>
            </a:r>
            <a:r>
              <a:rPr sz="1400" spc="-2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ile</a:t>
            </a:r>
            <a:r>
              <a:rPr sz="1400" spc="-1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yer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90" dirty="0">
                <a:solidFill>
                  <a:srgbClr val="2E2B1F"/>
                </a:solidFill>
                <a:latin typeface="Arial MT"/>
                <a:cs typeface="Arial MT"/>
              </a:rPr>
              <a:t>almıştır.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5374" y="4892802"/>
            <a:ext cx="8135620" cy="1385570"/>
          </a:xfrm>
          <a:prstGeom prst="rect">
            <a:avLst/>
          </a:prstGeom>
          <a:solidFill>
            <a:srgbClr val="FFFFFF"/>
          </a:solidFill>
          <a:ln w="25907">
            <a:solidFill>
              <a:srgbClr val="00AF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89535" marR="81915" algn="just">
              <a:lnSpc>
                <a:spcPct val="150100"/>
              </a:lnSpc>
              <a:spcBef>
                <a:spcPts val="20"/>
              </a:spcBef>
            </a:pP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Sözleşme</a:t>
            </a:r>
            <a:r>
              <a:rPr sz="1400" spc="-9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kapsamındaki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25" dirty="0">
                <a:solidFill>
                  <a:srgbClr val="2E2B1F"/>
                </a:solidFill>
                <a:latin typeface="Arial MT"/>
                <a:cs typeface="Arial MT"/>
              </a:rPr>
              <a:t>şiddet</a:t>
            </a:r>
            <a:r>
              <a:rPr sz="1400" spc="-12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türleri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ev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ve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 aile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içi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ile</a:t>
            </a:r>
            <a:r>
              <a:rPr sz="1400" spc="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sınırlı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tutulmayarak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toplumsal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düzeyde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70" dirty="0">
                <a:solidFill>
                  <a:srgbClr val="2E2B1F"/>
                </a:solidFill>
                <a:latin typeface="Arial MT"/>
                <a:cs typeface="Arial MT"/>
              </a:rPr>
              <a:t>gerçekleşen </a:t>
            </a:r>
            <a:r>
              <a:rPr sz="1400" spc="-125" dirty="0">
                <a:solidFill>
                  <a:srgbClr val="2E2B1F"/>
                </a:solidFill>
                <a:latin typeface="Arial MT"/>
                <a:cs typeface="Arial MT"/>
              </a:rPr>
              <a:t>şiddet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ve </a:t>
            </a:r>
            <a:r>
              <a:rPr sz="1400" spc="-125" dirty="0">
                <a:solidFill>
                  <a:srgbClr val="2E2B1F"/>
                </a:solidFill>
                <a:latin typeface="Arial MT"/>
                <a:cs typeface="Arial MT"/>
              </a:rPr>
              <a:t>yaşlı,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engelli,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göçmen kadınlar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gibi kırılgan gruplara yönelik </a:t>
            </a:r>
            <a:r>
              <a:rPr sz="1400" spc="-125" dirty="0">
                <a:solidFill>
                  <a:srgbClr val="2E2B1F"/>
                </a:solidFill>
                <a:latin typeface="Arial MT"/>
                <a:cs typeface="Arial MT"/>
              </a:rPr>
              <a:t>şiddet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de kapsama 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dahil </a:t>
            </a: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edilmiş,</a:t>
            </a:r>
            <a:r>
              <a:rPr sz="1400" spc="-9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zorla</a:t>
            </a:r>
            <a:r>
              <a:rPr sz="1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evlilik, namus cinayetleri</a:t>
            </a:r>
            <a:r>
              <a:rPr sz="1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ve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 kadın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sünnetine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5" dirty="0">
                <a:solidFill>
                  <a:srgbClr val="2E2B1F"/>
                </a:solidFill>
                <a:latin typeface="Arial MT"/>
                <a:cs typeface="Arial MT"/>
              </a:rPr>
              <a:t>ilişkin</a:t>
            </a:r>
            <a:r>
              <a:rPr sz="1400" spc="-10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tedbirler </a:t>
            </a:r>
            <a:r>
              <a:rPr sz="1400" dirty="0">
                <a:solidFill>
                  <a:srgbClr val="2E2B1F"/>
                </a:solidFill>
                <a:latin typeface="Arial MT"/>
                <a:cs typeface="Arial MT"/>
              </a:rPr>
              <a:t>de </a:t>
            </a:r>
            <a:r>
              <a:rPr sz="1400" spc="-95" dirty="0">
                <a:solidFill>
                  <a:srgbClr val="2E2B1F"/>
                </a:solidFill>
                <a:latin typeface="Arial MT"/>
                <a:cs typeface="Arial MT"/>
              </a:rPr>
              <a:t>Sözleşme </a:t>
            </a:r>
            <a:r>
              <a:rPr sz="1400" spc="-9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kapsamında</a:t>
            </a:r>
            <a:r>
              <a:rPr sz="1400" spc="-5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ayrıntılı</a:t>
            </a:r>
            <a:r>
              <a:rPr sz="1400" spc="-1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105" dirty="0">
                <a:solidFill>
                  <a:srgbClr val="2E2B1F"/>
                </a:solidFill>
                <a:latin typeface="Arial MT"/>
                <a:cs typeface="Arial MT"/>
              </a:rPr>
              <a:t>şekilde</a:t>
            </a:r>
            <a:r>
              <a:rPr sz="1400" spc="-30" dirty="0">
                <a:solidFill>
                  <a:srgbClr val="2E2B1F"/>
                </a:solidFill>
                <a:latin typeface="Arial MT"/>
                <a:cs typeface="Arial MT"/>
              </a:rPr>
              <a:t> </a:t>
            </a:r>
            <a:r>
              <a:rPr sz="1400" spc="-55" dirty="0">
                <a:solidFill>
                  <a:srgbClr val="2E2B1F"/>
                </a:solidFill>
                <a:latin typeface="Arial MT"/>
                <a:cs typeface="Arial MT"/>
              </a:rPr>
              <a:t>düzenlenmiştir.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982" y="483234"/>
            <a:ext cx="75469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-400" dirty="0">
                <a:latin typeface="Arial MT"/>
                <a:cs typeface="Arial MT"/>
              </a:rPr>
              <a:t>İstanbul </a:t>
            </a:r>
            <a:r>
              <a:rPr sz="4400" b="0" i="0" dirty="0">
                <a:latin typeface="Arial MT"/>
                <a:cs typeface="Arial MT"/>
              </a:rPr>
              <a:t>Sö</a:t>
            </a:r>
            <a:r>
              <a:rPr sz="4400" b="0" i="0" spc="10" dirty="0">
                <a:latin typeface="Arial MT"/>
                <a:cs typeface="Arial MT"/>
              </a:rPr>
              <a:t>z</a:t>
            </a:r>
            <a:r>
              <a:rPr sz="4400" b="0" i="0" spc="-505" dirty="0">
                <a:latin typeface="Arial MT"/>
                <a:cs typeface="Arial MT"/>
              </a:rPr>
              <a:t>leş</a:t>
            </a:r>
            <a:r>
              <a:rPr sz="4400" b="0" i="0" spc="-695" dirty="0">
                <a:latin typeface="Arial MT"/>
                <a:cs typeface="Arial MT"/>
              </a:rPr>
              <a:t>m</a:t>
            </a:r>
            <a:r>
              <a:rPr sz="4400" b="0" i="0" spc="-5" dirty="0">
                <a:latin typeface="Arial MT"/>
                <a:cs typeface="Arial MT"/>
              </a:rPr>
              <a:t>esini</a:t>
            </a:r>
            <a:r>
              <a:rPr sz="4400" b="0" i="0" dirty="0">
                <a:latin typeface="Arial MT"/>
                <a:cs typeface="Arial MT"/>
              </a:rPr>
              <a:t>n</a:t>
            </a:r>
            <a:r>
              <a:rPr sz="4400" b="0" i="0" spc="-45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Önemi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9349"/>
            <a:ext cx="8029575" cy="4217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Bu</a:t>
            </a:r>
            <a:r>
              <a:rPr sz="25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60" dirty="0">
                <a:solidFill>
                  <a:srgbClr val="003366"/>
                </a:solidFill>
                <a:latin typeface="Arial MT"/>
                <a:cs typeface="Arial MT"/>
              </a:rPr>
              <a:t>sözleşme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b="1" spc="-5" dirty="0">
                <a:solidFill>
                  <a:srgbClr val="003366"/>
                </a:solidFill>
                <a:latin typeface="Arial"/>
                <a:cs typeface="Arial"/>
              </a:rPr>
              <a:t>aile</a:t>
            </a:r>
            <a:r>
              <a:rPr sz="25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003366"/>
                </a:solidFill>
                <a:latin typeface="Arial"/>
                <a:cs typeface="Arial"/>
              </a:rPr>
              <a:t>içi</a:t>
            </a:r>
            <a:r>
              <a:rPr sz="25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003366"/>
                </a:solidFill>
                <a:latin typeface="Arial"/>
                <a:cs typeface="Arial"/>
              </a:rPr>
              <a:t>şiddeti</a:t>
            </a:r>
            <a:r>
              <a:rPr sz="25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endParaRPr sz="2500">
              <a:latin typeface="Arial MT"/>
              <a:cs typeface="Arial MT"/>
            </a:endParaRPr>
          </a:p>
          <a:p>
            <a:pPr marL="127000" marR="111760">
              <a:lnSpc>
                <a:spcPct val="80000"/>
              </a:lnSpc>
              <a:spcBef>
                <a:spcPts val="605"/>
              </a:spcBef>
            </a:pP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“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aile</a:t>
            </a:r>
            <a:r>
              <a:rPr sz="2500" b="1" i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içerisinde veya hanede</a:t>
            </a:r>
            <a:r>
              <a:rPr sz="2500" b="1" i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veya</a:t>
            </a:r>
            <a:r>
              <a:rPr sz="2500" b="1" i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mağdur</a:t>
            </a:r>
            <a:r>
              <a:rPr sz="2500" b="1" i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faille</a:t>
            </a:r>
            <a:r>
              <a:rPr sz="2500" b="1" i="1" spc="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aynı </a:t>
            </a:r>
            <a:r>
              <a:rPr sz="2500" b="1" i="1" spc="-6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evi paylaşsa da paylaşmasa da eski veya şimdiki </a:t>
            </a:r>
            <a:r>
              <a:rPr sz="2500" b="1" i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eşler</a:t>
            </a:r>
            <a:r>
              <a:rPr sz="2500" b="1" i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veya partnerler</a:t>
            </a:r>
            <a:r>
              <a:rPr sz="2500" b="1" i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10" dirty="0">
                <a:solidFill>
                  <a:srgbClr val="003366"/>
                </a:solidFill>
                <a:latin typeface="Arial"/>
                <a:cs typeface="Arial"/>
              </a:rPr>
              <a:t>arasında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10" dirty="0">
                <a:solidFill>
                  <a:srgbClr val="003366"/>
                </a:solidFill>
                <a:latin typeface="Arial"/>
                <a:cs typeface="Arial"/>
              </a:rPr>
              <a:t>meydana</a:t>
            </a:r>
            <a:r>
              <a:rPr sz="2500" b="1" i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gelen</a:t>
            </a:r>
            <a:r>
              <a:rPr sz="2500" b="1" i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her </a:t>
            </a:r>
            <a:r>
              <a:rPr sz="2500" b="1" i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türlü</a:t>
            </a:r>
            <a:r>
              <a:rPr sz="2500" b="1" i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fiziksel,</a:t>
            </a:r>
            <a:r>
              <a:rPr sz="2500" b="1" i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cinsel,</a:t>
            </a:r>
            <a:r>
              <a:rPr sz="2500" b="1" i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psikolojik</a:t>
            </a:r>
            <a:r>
              <a:rPr sz="2500" b="1" i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veya</a:t>
            </a:r>
            <a:r>
              <a:rPr sz="2500" b="1" i="1" spc="-10" dirty="0">
                <a:solidFill>
                  <a:srgbClr val="003366"/>
                </a:solidFill>
                <a:latin typeface="Arial"/>
                <a:cs typeface="Arial"/>
              </a:rPr>
              <a:t> ekonomik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10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r>
              <a:rPr sz="2500" b="1" i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500" b="1" i="1" spc="-5" dirty="0">
                <a:solidFill>
                  <a:srgbClr val="003366"/>
                </a:solidFill>
                <a:latin typeface="Arial"/>
                <a:cs typeface="Arial"/>
              </a:rPr>
              <a:t>eylemi</a:t>
            </a:r>
            <a:r>
              <a:rPr sz="2500" b="1" i="1" dirty="0">
                <a:solidFill>
                  <a:srgbClr val="003366"/>
                </a:solidFill>
                <a:latin typeface="Arial"/>
                <a:cs typeface="Arial"/>
              </a:rPr>
              <a:t> olarak</a:t>
            </a:r>
            <a:r>
              <a:rPr sz="2500" dirty="0">
                <a:solidFill>
                  <a:srgbClr val="003366"/>
                </a:solidFill>
                <a:latin typeface="Arial MT"/>
                <a:cs typeface="Arial MT"/>
              </a:rPr>
              <a:t>”</a:t>
            </a:r>
            <a:r>
              <a:rPr sz="25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tanımlar.</a:t>
            </a:r>
            <a:r>
              <a:rPr sz="25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(Madde-3,</a:t>
            </a:r>
            <a:r>
              <a:rPr sz="25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a ve</a:t>
            </a:r>
            <a:r>
              <a:rPr sz="2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b </a:t>
            </a:r>
            <a:r>
              <a:rPr sz="2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fıkrası).</a:t>
            </a:r>
            <a:endParaRPr sz="2500">
              <a:latin typeface="Arial MT"/>
              <a:cs typeface="Arial MT"/>
            </a:endParaRPr>
          </a:p>
          <a:p>
            <a:pPr marL="927100">
              <a:lnSpc>
                <a:spcPts val="2700"/>
              </a:lnSpc>
            </a:pP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Bu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tanım,</a:t>
            </a:r>
            <a:r>
              <a:rPr sz="25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 içi </a:t>
            </a:r>
            <a:r>
              <a:rPr sz="2500" spc="-160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2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kapsamını</a:t>
            </a:r>
            <a:r>
              <a:rPr sz="25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75" dirty="0">
                <a:solidFill>
                  <a:srgbClr val="003366"/>
                </a:solidFill>
                <a:latin typeface="Arial MT"/>
                <a:cs typeface="Arial MT"/>
              </a:rPr>
              <a:t>genişletmiştir.</a:t>
            </a:r>
            <a:endParaRPr sz="2500">
              <a:latin typeface="Arial MT"/>
              <a:cs typeface="Arial MT"/>
            </a:endParaRPr>
          </a:p>
          <a:p>
            <a:pPr marL="127000" marR="375920">
              <a:lnSpc>
                <a:spcPct val="80000"/>
              </a:lnSpc>
              <a:spcBef>
                <a:spcPts val="300"/>
              </a:spcBef>
            </a:pP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Buna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gör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500" dirty="0">
                <a:solidFill>
                  <a:srgbClr val="003366"/>
                </a:solidFill>
                <a:latin typeface="Arial MT"/>
                <a:cs typeface="Arial MT"/>
              </a:rPr>
              <a:t>, </a:t>
            </a:r>
            <a:r>
              <a:rPr sz="2500" u="heavy" spc="-2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şiddet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e </a:t>
            </a:r>
            <a:r>
              <a:rPr sz="2500" u="heavy" spc="-19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uğraya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n</a:t>
            </a:r>
            <a:r>
              <a:rPr sz="2500" u="heavy" spc="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 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kad</a:t>
            </a:r>
            <a:r>
              <a:rPr sz="2500" u="heavy" spc="-2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ı</a:t>
            </a:r>
            <a:r>
              <a:rPr sz="2500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nl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a</a:t>
            </a:r>
            <a:r>
              <a:rPr sz="2500" u="heavy" spc="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 </a:t>
            </a:r>
            <a:r>
              <a:rPr sz="2500" u="heavy" spc="-254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şidde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t</a:t>
            </a:r>
            <a:r>
              <a:rPr sz="2500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 </a:t>
            </a:r>
            <a:r>
              <a:rPr sz="2500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uygulayan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u="heavy" spc="-16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erkeğin</a:t>
            </a:r>
            <a:r>
              <a:rPr sz="2500" u="heavy" spc="-16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 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evli </a:t>
            </a:r>
            <a:r>
              <a:rPr sz="2500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olup olmamasına, </a:t>
            </a:r>
            <a:r>
              <a:rPr sz="2500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aynı evi </a:t>
            </a:r>
            <a:r>
              <a:rPr sz="2500" u="heavy" spc="-16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paylaşıp </a:t>
            </a:r>
            <a:r>
              <a:rPr sz="2500" spc="-1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u="heavy" spc="-9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paylaşmamasına</a:t>
            </a:r>
            <a:r>
              <a:rPr sz="2500" u="heavy" spc="4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 </a:t>
            </a:r>
            <a:r>
              <a:rPr sz="2500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 MT"/>
                <a:cs typeface="Arial MT"/>
              </a:rPr>
              <a:t>bakılmaksızın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500" spc="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bütün</a:t>
            </a:r>
            <a:r>
              <a:rPr sz="2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fiziksel,</a:t>
            </a:r>
            <a:r>
              <a:rPr sz="25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cinsel, </a:t>
            </a:r>
            <a:r>
              <a:rPr sz="2500" spc="-68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psikolojik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ya </a:t>
            </a:r>
            <a:r>
              <a:rPr sz="2500" dirty="0">
                <a:solidFill>
                  <a:srgbClr val="003366"/>
                </a:solidFill>
                <a:latin typeface="Arial MT"/>
                <a:cs typeface="Arial MT"/>
              </a:rPr>
              <a:t>da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ekonomik </a:t>
            </a:r>
            <a:r>
              <a:rPr sz="2500" spc="-21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500" spc="-2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tanımları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içerisindeki </a:t>
            </a:r>
            <a:r>
              <a:rPr sz="2500" spc="-68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eylemler,</a:t>
            </a:r>
            <a:r>
              <a:rPr sz="25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2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Arial MT"/>
                <a:cs typeface="Arial MT"/>
              </a:rPr>
              <a:t>içi</a:t>
            </a:r>
            <a:r>
              <a:rPr sz="25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21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10" dirty="0">
                <a:solidFill>
                  <a:srgbClr val="003366"/>
                </a:solidFill>
                <a:latin typeface="Arial MT"/>
                <a:cs typeface="Arial MT"/>
              </a:rPr>
              <a:t>olarak</a:t>
            </a:r>
            <a:r>
              <a:rPr sz="25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500" spc="-60" dirty="0">
                <a:solidFill>
                  <a:srgbClr val="003366"/>
                </a:solidFill>
                <a:latin typeface="Arial MT"/>
                <a:cs typeface="Arial MT"/>
              </a:rPr>
              <a:t>değerlendirilecektir.</a:t>
            </a:r>
            <a:endParaRPr sz="25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88491" y="3776471"/>
            <a:ext cx="457200" cy="459105"/>
            <a:chOff x="888491" y="3776471"/>
            <a:chExt cx="457200" cy="459105"/>
          </a:xfrm>
        </p:grpSpPr>
        <p:sp>
          <p:nvSpPr>
            <p:cNvPr id="5" name="object 5"/>
            <p:cNvSpPr/>
            <p:nvPr/>
          </p:nvSpPr>
          <p:spPr>
            <a:xfrm>
              <a:off x="901445" y="3789425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215645" y="0"/>
                  </a:moveTo>
                  <a:lnTo>
                    <a:pt x="164744" y="165354"/>
                  </a:lnTo>
                  <a:lnTo>
                    <a:pt x="0" y="165354"/>
                  </a:lnTo>
                  <a:lnTo>
                    <a:pt x="133273" y="267462"/>
                  </a:lnTo>
                  <a:lnTo>
                    <a:pt x="82372" y="432816"/>
                  </a:lnTo>
                  <a:lnTo>
                    <a:pt x="215645" y="330581"/>
                  </a:lnTo>
                  <a:lnTo>
                    <a:pt x="348919" y="432816"/>
                  </a:lnTo>
                  <a:lnTo>
                    <a:pt x="298018" y="267462"/>
                  </a:lnTo>
                  <a:lnTo>
                    <a:pt x="431291" y="165354"/>
                  </a:lnTo>
                  <a:lnTo>
                    <a:pt x="266547" y="165354"/>
                  </a:lnTo>
                  <a:lnTo>
                    <a:pt x="215645" y="0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01445" y="3789425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0" y="165354"/>
                  </a:moveTo>
                  <a:lnTo>
                    <a:pt x="164744" y="165354"/>
                  </a:lnTo>
                  <a:lnTo>
                    <a:pt x="215645" y="0"/>
                  </a:lnTo>
                  <a:lnTo>
                    <a:pt x="266547" y="165354"/>
                  </a:lnTo>
                  <a:lnTo>
                    <a:pt x="431291" y="165354"/>
                  </a:lnTo>
                  <a:lnTo>
                    <a:pt x="298018" y="267462"/>
                  </a:lnTo>
                  <a:lnTo>
                    <a:pt x="348919" y="432816"/>
                  </a:lnTo>
                  <a:lnTo>
                    <a:pt x="215645" y="330581"/>
                  </a:lnTo>
                  <a:lnTo>
                    <a:pt x="82372" y="432816"/>
                  </a:lnTo>
                  <a:lnTo>
                    <a:pt x="133273" y="267462"/>
                  </a:lnTo>
                  <a:lnTo>
                    <a:pt x="0" y="165354"/>
                  </a:lnTo>
                  <a:close/>
                </a:path>
              </a:pathLst>
            </a:custGeom>
            <a:ln w="25908">
              <a:solidFill>
                <a:srgbClr val="2248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8982" y="483234"/>
            <a:ext cx="75469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-400" dirty="0">
                <a:latin typeface="Arial MT"/>
                <a:cs typeface="Arial MT"/>
              </a:rPr>
              <a:t>İstanbul </a:t>
            </a:r>
            <a:r>
              <a:rPr sz="4400" b="0" i="0" dirty="0">
                <a:latin typeface="Arial MT"/>
                <a:cs typeface="Arial MT"/>
              </a:rPr>
              <a:t>Sö</a:t>
            </a:r>
            <a:r>
              <a:rPr sz="4400" b="0" i="0" spc="10" dirty="0">
                <a:latin typeface="Arial MT"/>
                <a:cs typeface="Arial MT"/>
              </a:rPr>
              <a:t>z</a:t>
            </a:r>
            <a:r>
              <a:rPr sz="4400" b="0" i="0" spc="-505" dirty="0">
                <a:latin typeface="Arial MT"/>
                <a:cs typeface="Arial MT"/>
              </a:rPr>
              <a:t>leş</a:t>
            </a:r>
            <a:r>
              <a:rPr sz="4400" b="0" i="0" spc="-695" dirty="0">
                <a:latin typeface="Arial MT"/>
                <a:cs typeface="Arial MT"/>
              </a:rPr>
              <a:t>m</a:t>
            </a:r>
            <a:r>
              <a:rPr sz="4400" b="0" i="0" spc="-5" dirty="0">
                <a:latin typeface="Arial MT"/>
                <a:cs typeface="Arial MT"/>
              </a:rPr>
              <a:t>esini</a:t>
            </a:r>
            <a:r>
              <a:rPr sz="4400" b="0" i="0" dirty="0">
                <a:latin typeface="Arial MT"/>
                <a:cs typeface="Arial MT"/>
              </a:rPr>
              <a:t>n</a:t>
            </a:r>
            <a:r>
              <a:rPr sz="4400" b="0" i="0" spc="-45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Önemi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66850"/>
            <a:ext cx="7934959" cy="463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3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ra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karşı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tin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tan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kapsamı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ürleri</a:t>
            </a:r>
            <a:endParaRPr sz="2400">
              <a:latin typeface="Arial MT"/>
              <a:cs typeface="Arial MT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bağlamında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en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güncel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belgedir.</a:t>
            </a:r>
            <a:endParaRPr sz="2400">
              <a:latin typeface="Arial MT"/>
              <a:cs typeface="Arial MT"/>
            </a:endParaRPr>
          </a:p>
          <a:p>
            <a:pPr marL="355600" marR="43624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Türkiye’nin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imzalayıp,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onayladığı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bağlayıcı</a:t>
            </a:r>
            <a:r>
              <a:rPr sz="2400" b="1" spc="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hukuk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olduğ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ülkemizdek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bütü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yasa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uygulamaların</a:t>
            </a:r>
            <a:r>
              <a:rPr sz="2400" spc="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izlemesi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gereken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çerçeveyi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80" dirty="0">
                <a:solidFill>
                  <a:srgbClr val="003366"/>
                </a:solidFill>
                <a:latin typeface="Arial MT"/>
                <a:cs typeface="Arial MT"/>
              </a:rPr>
              <a:t>oluşturmaktadır.</a:t>
            </a:r>
            <a:endParaRPr sz="2400">
              <a:latin typeface="Arial MT"/>
              <a:cs typeface="Arial MT"/>
            </a:endParaRPr>
          </a:p>
          <a:p>
            <a:pPr marL="355600" marR="548005" indent="-342900" algn="just">
              <a:lnSpc>
                <a:spcPct val="100000"/>
              </a:lnSpc>
              <a:spcBef>
                <a:spcPts val="580"/>
              </a:spcBef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nlar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kar</a:t>
            </a:r>
            <a:r>
              <a:rPr sz="2400" spc="-600" dirty="0">
                <a:solidFill>
                  <a:srgbClr val="003366"/>
                </a:solidFill>
                <a:latin typeface="Arial MT"/>
                <a:cs typeface="Arial MT"/>
              </a:rPr>
              <a:t>şı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teriminin,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toplu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sal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cinsiyete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dayalı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tüm </a:t>
            </a:r>
            <a:r>
              <a:rPr sz="2400" spc="-204" dirty="0">
                <a:solidFill>
                  <a:srgbClr val="003366"/>
                </a:solidFill>
                <a:latin typeface="Arial MT"/>
                <a:cs typeface="Arial MT"/>
              </a:rPr>
              <a:t>şiddet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eylemlerini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kapsadığı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açıkça ifade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edilmektedir.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kız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çocuklarının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toplumsal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cinsiyete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dayalı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2400" spc="-1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maruz kalma riskinin erkeklerden daha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yüksek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olduğunu,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8609"/>
            <a:ext cx="8045450" cy="256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813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ail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3200" spc="-325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3200" spc="-32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tin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kadınl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orant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sız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605" dirty="0">
                <a:solidFill>
                  <a:srgbClr val="003366"/>
                </a:solidFill>
                <a:latin typeface="Arial MT"/>
                <a:cs typeface="Arial MT"/>
              </a:rPr>
              <a:t>şe</a:t>
            </a:r>
            <a:r>
              <a:rPr sz="3200" spc="-38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ilde  </a:t>
            </a:r>
            <a:r>
              <a:rPr sz="3200" spc="-114" dirty="0">
                <a:solidFill>
                  <a:srgbClr val="003366"/>
                </a:solidFill>
                <a:latin typeface="Arial MT"/>
                <a:cs typeface="Arial MT"/>
              </a:rPr>
              <a:t>etkilediğini,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çocukların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içindeki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35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tanık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olmak </a:t>
            </a:r>
            <a:r>
              <a:rPr sz="3200" spc="-869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dâhil, aile içi </a:t>
            </a:r>
            <a:r>
              <a:rPr sz="3200" spc="-204" dirty="0">
                <a:solidFill>
                  <a:srgbClr val="003366"/>
                </a:solidFill>
                <a:latin typeface="Arial MT"/>
                <a:cs typeface="Arial MT"/>
              </a:rPr>
              <a:t>şiddetin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çeşitli</a:t>
            </a:r>
            <a:r>
              <a:rPr sz="3200" spc="-2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biçimlerde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09" dirty="0">
                <a:solidFill>
                  <a:srgbClr val="003366"/>
                </a:solidFill>
                <a:latin typeface="Arial MT"/>
                <a:cs typeface="Arial MT"/>
              </a:rPr>
              <a:t>ma</a:t>
            </a:r>
            <a:r>
              <a:rPr sz="3200" spc="-60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dur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ukları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irtm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ktedir.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9429" y="483234"/>
            <a:ext cx="7710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dirty="0">
                <a:latin typeface="Arial MT"/>
                <a:cs typeface="Arial MT"/>
              </a:rPr>
              <a:t>Kadına Yönelik</a:t>
            </a:r>
            <a:r>
              <a:rPr sz="4400" b="0" i="0" spc="-20" dirty="0">
                <a:latin typeface="Arial MT"/>
                <a:cs typeface="Arial MT"/>
              </a:rPr>
              <a:t> </a:t>
            </a:r>
            <a:r>
              <a:rPr sz="4400" b="0" i="0" spc="-185" dirty="0">
                <a:latin typeface="Arial MT"/>
                <a:cs typeface="Arial MT"/>
              </a:rPr>
              <a:t>Şiddetin</a:t>
            </a:r>
            <a:r>
              <a:rPr sz="4400" b="0" i="0" spc="-10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Türleri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7714"/>
            <a:ext cx="7761605" cy="365442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  <a:tabLst>
                <a:tab pos="622300" algn="l"/>
              </a:tabLst>
            </a:pP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1.	</a:t>
            </a:r>
            <a:r>
              <a:rPr sz="28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Fiziksel</a:t>
            </a:r>
            <a:r>
              <a:rPr sz="2800" b="1" u="heavy" spc="-3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Şiddet</a:t>
            </a:r>
            <a:endParaRPr sz="2800">
              <a:latin typeface="Arial"/>
              <a:cs typeface="Arial"/>
            </a:endParaRPr>
          </a:p>
          <a:p>
            <a:pPr marL="622300" marR="5080" indent="-20320">
              <a:lnSpc>
                <a:spcPct val="9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Tokat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atmak,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dövmek,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tekmelemek,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tartaklamak,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saçını çekmek, itmek,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yumruklamak,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kol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kıvırmak,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odaya-eve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kilitlemek,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yerini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kırmak,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silah,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kesici-delici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alet ya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kezzap gibi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kimyasal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madde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ile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yaralamak,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yakmak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veya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öldürmek,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gerektiği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halde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tedavi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olmasına</a:t>
            </a:r>
            <a:r>
              <a:rPr sz="28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engel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olmak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vb.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2523" y="906907"/>
            <a:ext cx="4740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0" spc="-5" dirty="0">
                <a:solidFill>
                  <a:srgbClr val="C00000"/>
                </a:solidFill>
                <a:latin typeface="Times New Roman"/>
                <a:cs typeface="Times New Roman"/>
              </a:rPr>
              <a:t>Fiziksel</a:t>
            </a:r>
            <a:r>
              <a:rPr sz="2400" i="0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i="0" spc="-5" dirty="0">
                <a:solidFill>
                  <a:srgbClr val="C00000"/>
                </a:solidFill>
                <a:latin typeface="Times New Roman"/>
                <a:cs typeface="Times New Roman"/>
              </a:rPr>
              <a:t>Şiddetin</a:t>
            </a:r>
            <a:r>
              <a:rPr sz="2400" i="0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i="0" dirty="0">
                <a:solidFill>
                  <a:srgbClr val="C00000"/>
                </a:solidFill>
                <a:latin typeface="Times New Roman"/>
                <a:cs typeface="Times New Roman"/>
              </a:rPr>
              <a:t>Bölgesel</a:t>
            </a:r>
            <a:r>
              <a:rPr sz="2400" i="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i="0" spc="-5" dirty="0">
                <a:solidFill>
                  <a:srgbClr val="C00000"/>
                </a:solidFill>
                <a:latin typeface="Times New Roman"/>
                <a:cs typeface="Times New Roman"/>
              </a:rPr>
              <a:t>Yaygınlığı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412746"/>
            <a:ext cx="9144000" cy="544525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43052"/>
            <a:ext cx="8032115" cy="442150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2.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Sözlü-Duygusal-Psikolojik</a:t>
            </a:r>
            <a:r>
              <a:rPr sz="2800" b="1" u="heavy" spc="5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Şiddet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670"/>
              </a:spcBef>
            </a:pP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Bağırmak,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hakaret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etmek,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küfretmek,</a:t>
            </a:r>
            <a:r>
              <a:rPr sz="28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tehdit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etmek, </a:t>
            </a:r>
            <a:r>
              <a:rPr sz="2800" spc="-7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25" dirty="0">
                <a:solidFill>
                  <a:srgbClr val="003366"/>
                </a:solidFill>
                <a:latin typeface="Arial MT"/>
                <a:cs typeface="Arial MT"/>
              </a:rPr>
              <a:t>aş</a:t>
            </a:r>
            <a:r>
              <a:rPr sz="2800" spc="-36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980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27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ar 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4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rl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-  erkeklerle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kıyaslamak,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kendini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geliştirmesine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izin </a:t>
            </a:r>
            <a:r>
              <a:rPr sz="2800" spc="-7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vermemek, </a:t>
            </a:r>
            <a:r>
              <a:rPr sz="2800" spc="-90" dirty="0">
                <a:solidFill>
                  <a:srgbClr val="003366"/>
                </a:solidFill>
                <a:latin typeface="Arial MT"/>
                <a:cs typeface="Arial MT"/>
              </a:rPr>
              <a:t>ailesi-arkadaşları-komşularıyla </a:t>
            </a:r>
            <a:r>
              <a:rPr sz="2800" spc="-8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görüşmesine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izin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vermemek,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evden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dışarıya </a:t>
            </a:r>
            <a:r>
              <a:rPr sz="2800" spc="-1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çıkmasına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izin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vermemek,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her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an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nerede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olduğunu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kontrol etmek,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inançlarını-kökenini-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20" dirty="0">
                <a:solidFill>
                  <a:srgbClr val="003366"/>
                </a:solidFill>
                <a:latin typeface="Arial MT"/>
                <a:cs typeface="Arial MT"/>
              </a:rPr>
              <a:t>işini-maaşını</a:t>
            </a:r>
            <a:r>
              <a:rPr sz="2800" spc="-2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küçümsemek,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başkalarının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önünde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sürekli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sözünü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kesmek,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vb.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199136"/>
            <a:ext cx="7884795" cy="4634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3.</a:t>
            </a:r>
            <a:r>
              <a:rPr sz="28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Cinsel</a:t>
            </a:r>
            <a:r>
              <a:rPr sz="28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Şiddet</a:t>
            </a:r>
            <a:endParaRPr sz="2800">
              <a:latin typeface="Arial"/>
              <a:cs typeface="Arial"/>
            </a:endParaRPr>
          </a:p>
          <a:p>
            <a:pPr marL="354965" marR="5080" indent="-47625">
              <a:lnSpc>
                <a:spcPct val="80000"/>
              </a:lnSpc>
              <a:spcBef>
                <a:spcPts val="670"/>
              </a:spcBef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Evli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45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-800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705" dirty="0">
                <a:solidFill>
                  <a:srgbClr val="003366"/>
                </a:solidFill>
                <a:latin typeface="Arial MT"/>
                <a:cs typeface="Arial MT"/>
              </a:rPr>
              <a:t>şi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z ya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459" dirty="0">
                <a:solidFill>
                  <a:srgbClr val="003366"/>
                </a:solidFill>
                <a:latin typeface="Arial MT"/>
                <a:cs typeface="Arial MT"/>
              </a:rPr>
              <a:t>ği 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yer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zamanda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ilişkiye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zorlamak,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is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eme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35" dirty="0">
                <a:solidFill>
                  <a:srgbClr val="003366"/>
                </a:solidFill>
                <a:latin typeface="Arial MT"/>
                <a:cs typeface="Arial MT"/>
              </a:rPr>
              <a:t>iğ</a:t>
            </a:r>
            <a:r>
              <a:rPr sz="2800" spc="-19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90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ci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05" dirty="0">
                <a:solidFill>
                  <a:srgbClr val="003366"/>
                </a:solidFill>
                <a:latin typeface="Arial MT"/>
                <a:cs typeface="Arial MT"/>
              </a:rPr>
              <a:t>iş</a:t>
            </a:r>
            <a:r>
              <a:rPr sz="2800" spc="-40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 kurma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93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46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 insanlarla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ilişkiye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zorlamak,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ensest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(akrabalar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arası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taciz</a:t>
            </a:r>
            <a:r>
              <a:rPr sz="28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tecavüz),</a:t>
            </a:r>
            <a:r>
              <a:rPr sz="28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35" dirty="0">
                <a:solidFill>
                  <a:srgbClr val="003366"/>
                </a:solidFill>
                <a:latin typeface="Arial MT"/>
                <a:cs typeface="Arial MT"/>
              </a:rPr>
              <a:t>fuhuşa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zorlamak,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zorla evlendirmek,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çocuk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doğurmaya </a:t>
            </a:r>
            <a:r>
              <a:rPr sz="2800" spc="-1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28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doğurmamaya</a:t>
            </a:r>
            <a:r>
              <a:rPr sz="28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zorlamak,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kürtaja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zorlamak, cinsel organlarına zarar vermek,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telefonla-mektupla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sözlü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olarak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cinsel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içerikli tacizlerde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bulunmak,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5" dirty="0">
                <a:solidFill>
                  <a:srgbClr val="003366"/>
                </a:solidFill>
                <a:latin typeface="Arial MT"/>
                <a:cs typeface="Arial MT"/>
              </a:rPr>
              <a:t>kadınlığına-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4" dirty="0">
                <a:solidFill>
                  <a:srgbClr val="003366"/>
                </a:solidFill>
                <a:latin typeface="Arial MT"/>
                <a:cs typeface="Arial MT"/>
              </a:rPr>
              <a:t>erkekliğine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laf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söylemek, namus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gerekçesiyle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öldürmek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öldürmeye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zorlamak,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vb.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38757"/>
            <a:ext cx="8032115" cy="36106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4.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Ekonomik</a:t>
            </a:r>
            <a:r>
              <a:rPr sz="2800" b="1" u="heavy" spc="3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Şiddet</a:t>
            </a:r>
            <a:endParaRPr sz="2800">
              <a:latin typeface="Arial"/>
              <a:cs typeface="Arial"/>
            </a:endParaRPr>
          </a:p>
          <a:p>
            <a:pPr marL="355600" marR="5080" indent="-47625">
              <a:lnSpc>
                <a:spcPct val="100000"/>
              </a:lnSpc>
              <a:spcBef>
                <a:spcPts val="675"/>
              </a:spcBef>
            </a:pP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Çalışmaya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da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çalışmamaya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zorlamak,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parasını veya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banka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kartını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alıp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geri vermemek,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6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14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p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ra 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vermemek, </a:t>
            </a:r>
            <a:r>
              <a:rPr sz="2800" spc="-280" dirty="0">
                <a:solidFill>
                  <a:srgbClr val="003366"/>
                </a:solidFill>
                <a:latin typeface="Arial MT"/>
                <a:cs typeface="Arial MT"/>
              </a:rPr>
              <a:t>şahsi</a:t>
            </a:r>
            <a:r>
              <a:rPr sz="2800" spc="-2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mallarını-ziynet </a:t>
            </a:r>
            <a:r>
              <a:rPr sz="2800" spc="-145" dirty="0">
                <a:solidFill>
                  <a:srgbClr val="003366"/>
                </a:solidFill>
                <a:latin typeface="Arial MT"/>
                <a:cs typeface="Arial MT"/>
              </a:rPr>
              <a:t>eşyalarını </a:t>
            </a: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almak,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ailenin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parası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tasarrufları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için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hiç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fikrini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6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14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ılm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 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yaratmak,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vb.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074" y="272922"/>
            <a:ext cx="75965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9770" marR="5080" indent="-1957705">
              <a:lnSpc>
                <a:spcPct val="100000"/>
              </a:lnSpc>
              <a:spcBef>
                <a:spcPts val="100"/>
              </a:spcBef>
            </a:pPr>
            <a:r>
              <a:rPr sz="3600" b="0" i="0" dirty="0">
                <a:latin typeface="Arial MT"/>
                <a:cs typeface="Arial MT"/>
              </a:rPr>
              <a:t>Kadınlara</a:t>
            </a:r>
            <a:r>
              <a:rPr sz="3600" b="0" i="0" spc="-45" dirty="0">
                <a:latin typeface="Arial MT"/>
                <a:cs typeface="Arial MT"/>
              </a:rPr>
              <a:t> </a:t>
            </a:r>
            <a:r>
              <a:rPr sz="3600" b="0" i="0" dirty="0">
                <a:latin typeface="Arial MT"/>
                <a:cs typeface="Arial MT"/>
              </a:rPr>
              <a:t>Yönelik</a:t>
            </a:r>
            <a:r>
              <a:rPr sz="3600" b="0" i="0" spc="-55" dirty="0">
                <a:latin typeface="Arial MT"/>
                <a:cs typeface="Arial MT"/>
              </a:rPr>
              <a:t> </a:t>
            </a:r>
            <a:r>
              <a:rPr sz="3600" b="0" i="0" spc="-200" dirty="0">
                <a:latin typeface="Arial MT"/>
                <a:cs typeface="Arial MT"/>
              </a:rPr>
              <a:t>Şiddet</a:t>
            </a:r>
            <a:r>
              <a:rPr sz="3600" b="0" i="0" spc="-25" dirty="0">
                <a:latin typeface="Arial MT"/>
                <a:cs typeface="Arial MT"/>
              </a:rPr>
              <a:t> </a:t>
            </a:r>
            <a:r>
              <a:rPr sz="3600" b="0" i="0" spc="-165" dirty="0">
                <a:latin typeface="Arial MT"/>
                <a:cs typeface="Arial MT"/>
              </a:rPr>
              <a:t>Bağlamında </a:t>
            </a:r>
            <a:r>
              <a:rPr sz="3600" b="0" i="0" spc="-985" dirty="0">
                <a:latin typeface="Arial MT"/>
                <a:cs typeface="Arial MT"/>
              </a:rPr>
              <a:t> </a:t>
            </a:r>
            <a:r>
              <a:rPr sz="3600" b="0" i="0" spc="-5" dirty="0">
                <a:latin typeface="Arial MT"/>
                <a:cs typeface="Arial MT"/>
              </a:rPr>
              <a:t>Dünyadaki</a:t>
            </a:r>
            <a:r>
              <a:rPr sz="3600" b="0" i="0" spc="-25" dirty="0">
                <a:latin typeface="Arial MT"/>
                <a:cs typeface="Arial MT"/>
              </a:rPr>
              <a:t> </a:t>
            </a:r>
            <a:r>
              <a:rPr sz="3600" b="0" i="0" spc="-5" dirty="0">
                <a:latin typeface="Arial MT"/>
                <a:cs typeface="Arial MT"/>
              </a:rPr>
              <a:t>Durum</a:t>
            </a:r>
            <a:endParaRPr sz="36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7902575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7879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partnerleri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tarafından</a:t>
            </a:r>
            <a:r>
              <a:rPr sz="3200" spc="-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fiziksel </a:t>
            </a:r>
            <a:r>
              <a:rPr sz="3200" spc="-869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maru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kalma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oranl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%1</a:t>
            </a:r>
            <a:r>
              <a:rPr sz="3200" spc="-55" dirty="0">
                <a:solidFill>
                  <a:srgbClr val="003366"/>
                </a:solidFill>
                <a:latin typeface="Arial MT"/>
                <a:cs typeface="Arial MT"/>
              </a:rPr>
              <a:t>3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-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61  </a:t>
            </a:r>
            <a:r>
              <a:rPr sz="3200" spc="-135" dirty="0">
                <a:solidFill>
                  <a:srgbClr val="003366"/>
                </a:solidFill>
                <a:latin typeface="Arial MT"/>
                <a:cs typeface="Arial MT"/>
              </a:rPr>
              <a:t>aralığında,</a:t>
            </a:r>
            <a:endParaRPr sz="3200">
              <a:latin typeface="Arial MT"/>
              <a:cs typeface="Arial MT"/>
            </a:endParaRPr>
          </a:p>
          <a:p>
            <a:pPr marL="355600" marR="81534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cin</a:t>
            </a:r>
            <a:r>
              <a:rPr sz="3200" spc="5" dirty="0">
                <a:solidFill>
                  <a:srgbClr val="FF0000"/>
                </a:solidFill>
                <a:latin typeface="Arial MT"/>
                <a:cs typeface="Arial MT"/>
              </a:rPr>
              <a:t>s</a:t>
            </a: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el</a:t>
            </a:r>
            <a:r>
              <a:rPr sz="3200" spc="-2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3200" spc="-325" dirty="0">
                <a:solidFill>
                  <a:srgbClr val="003366"/>
                </a:solidFill>
                <a:latin typeface="Arial MT"/>
                <a:cs typeface="Arial MT"/>
              </a:rPr>
              <a:t>şidde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te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1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3200" spc="-92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rama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nl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6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-59  </a:t>
            </a:r>
            <a:r>
              <a:rPr sz="3200" spc="-135" dirty="0">
                <a:solidFill>
                  <a:srgbClr val="003366"/>
                </a:solidFill>
                <a:latin typeface="Arial MT"/>
                <a:cs typeface="Arial MT"/>
              </a:rPr>
              <a:t>aralığında,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4965" algn="l"/>
                <a:tab pos="355600" algn="l"/>
                <a:tab pos="5591810" algn="l"/>
              </a:tabLst>
            </a:pP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duygusal</a:t>
            </a:r>
            <a:r>
              <a:rPr sz="3200" spc="-3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3200" spc="-27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yaşama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oranları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ise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%20-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75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45" dirty="0">
                <a:solidFill>
                  <a:srgbClr val="003366"/>
                </a:solidFill>
                <a:latin typeface="Arial MT"/>
                <a:cs typeface="Arial MT"/>
              </a:rPr>
              <a:t>aralığında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35" dirty="0">
                <a:solidFill>
                  <a:srgbClr val="003366"/>
                </a:solidFill>
                <a:latin typeface="Arial MT"/>
                <a:cs typeface="Arial MT"/>
              </a:rPr>
              <a:t>değişmektedir	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(WHO,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2005).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9774" y="204597"/>
            <a:ext cx="706120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69590" marR="5080" indent="-3057525">
              <a:lnSpc>
                <a:spcPct val="100000"/>
              </a:lnSpc>
              <a:spcBef>
                <a:spcPts val="95"/>
              </a:spcBef>
            </a:pPr>
            <a:r>
              <a:rPr sz="2800" i="0" spc="-5" dirty="0">
                <a:latin typeface="Arial"/>
                <a:cs typeface="Arial"/>
              </a:rPr>
              <a:t>25</a:t>
            </a:r>
            <a:r>
              <a:rPr sz="2800" i="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Kasım</a:t>
            </a:r>
            <a:r>
              <a:rPr sz="2800" i="0" spc="5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Kadına</a:t>
            </a:r>
            <a:r>
              <a:rPr sz="2800" i="0" spc="1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Karşı Şiddetle</a:t>
            </a:r>
            <a:r>
              <a:rPr sz="2800" i="0" spc="2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Mücadele </a:t>
            </a:r>
            <a:r>
              <a:rPr sz="2800" i="0" spc="-765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Günü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61007"/>
            <a:ext cx="424688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25 Kasım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1960'ta Dominik 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Cumhuriyeti'nde</a:t>
            </a:r>
            <a:r>
              <a:rPr sz="20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80" dirty="0">
                <a:solidFill>
                  <a:srgbClr val="003366"/>
                </a:solidFill>
                <a:latin typeface="Arial MT"/>
                <a:cs typeface="Arial MT"/>
              </a:rPr>
              <a:t>diktatörlüğe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003366"/>
                </a:solidFill>
                <a:latin typeface="Arial MT"/>
                <a:cs typeface="Arial MT"/>
              </a:rPr>
              <a:t>karşı </a:t>
            </a:r>
            <a:r>
              <a:rPr sz="2000" spc="-19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müc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adel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0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ede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0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z k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000" spc="-270" dirty="0">
                <a:solidFill>
                  <a:srgbClr val="003366"/>
                </a:solidFill>
                <a:latin typeface="Arial MT"/>
                <a:cs typeface="Arial MT"/>
              </a:rPr>
              <a:t>de</a:t>
            </a:r>
            <a:r>
              <a:rPr sz="2000" spc="-4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000" spc="-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Pa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ria,  Minerva, Maria Mirabel'in cesetleri bir </a:t>
            </a:r>
            <a:r>
              <a:rPr sz="2000" spc="-5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uçurumun dibinde bulundu.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Mirabel 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85" dirty="0">
                <a:solidFill>
                  <a:srgbClr val="003366"/>
                </a:solidFill>
                <a:latin typeface="Arial MT"/>
                <a:cs typeface="Arial MT"/>
              </a:rPr>
              <a:t>kardeşlerin,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tecavüz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edilerek </a:t>
            </a:r>
            <a:r>
              <a:rPr sz="2000" spc="-145" dirty="0">
                <a:solidFill>
                  <a:srgbClr val="003366"/>
                </a:solidFill>
                <a:latin typeface="Arial MT"/>
                <a:cs typeface="Arial MT"/>
              </a:rPr>
              <a:t>vahşice </a:t>
            </a:r>
            <a:r>
              <a:rPr sz="2000" spc="-1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85" dirty="0">
                <a:solidFill>
                  <a:srgbClr val="003366"/>
                </a:solidFill>
                <a:latin typeface="Arial MT"/>
                <a:cs typeface="Arial MT"/>
              </a:rPr>
              <a:t>öldürüldüğü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ortaya</a:t>
            </a:r>
            <a:r>
              <a:rPr sz="20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çıktı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onlar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80" dirty="0">
                <a:solidFill>
                  <a:srgbClr val="003366"/>
                </a:solidFill>
                <a:latin typeface="Arial MT"/>
                <a:cs typeface="Arial MT"/>
              </a:rPr>
              <a:t>diktatörlüğe </a:t>
            </a:r>
            <a:r>
              <a:rPr sz="2000" spc="-200" dirty="0">
                <a:solidFill>
                  <a:srgbClr val="003366"/>
                </a:solidFill>
                <a:latin typeface="Arial MT"/>
                <a:cs typeface="Arial MT"/>
              </a:rPr>
              <a:t>karşı</a:t>
            </a:r>
            <a:r>
              <a:rPr sz="2000" spc="-19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mücadelenin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sembolü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oldu. Bütün dünyada yankı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bulan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bu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00" dirty="0">
                <a:solidFill>
                  <a:srgbClr val="003366"/>
                </a:solidFill>
                <a:latin typeface="Arial MT"/>
                <a:cs typeface="Arial MT"/>
              </a:rPr>
              <a:t>gelişmeler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05" dirty="0">
                <a:solidFill>
                  <a:srgbClr val="003366"/>
                </a:solidFill>
                <a:latin typeface="Arial MT"/>
                <a:cs typeface="Arial MT"/>
              </a:rPr>
              <a:t>karşısında </a:t>
            </a:r>
            <a:r>
              <a:rPr sz="2000" spc="-1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225" dirty="0">
                <a:solidFill>
                  <a:srgbClr val="003366"/>
                </a:solidFill>
                <a:latin typeface="Arial MT"/>
                <a:cs typeface="Arial MT"/>
              </a:rPr>
              <a:t>Birleşmiş</a:t>
            </a:r>
            <a:r>
              <a:rPr sz="2000" spc="-2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Milletler 17 Aralık 1999'da,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25 Kasım'ın "Kadına Yönelik </a:t>
            </a:r>
            <a:r>
              <a:rPr sz="2000" spc="-90" dirty="0">
                <a:solidFill>
                  <a:srgbClr val="003366"/>
                </a:solidFill>
                <a:latin typeface="Arial MT"/>
                <a:cs typeface="Arial MT"/>
              </a:rPr>
              <a:t>Şiddetin </a:t>
            </a:r>
            <a:r>
              <a:rPr sz="2000" spc="-5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Ortadan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ald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lmas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360" dirty="0">
                <a:solidFill>
                  <a:srgbClr val="003366"/>
                </a:solidFill>
                <a:latin typeface="Arial MT"/>
                <a:cs typeface="Arial MT"/>
              </a:rPr>
              <a:t>İçin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Ulu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lara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ası  Mücadele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Günü"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olarak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benimsenmesine</a:t>
            </a:r>
            <a:r>
              <a:rPr sz="2000" spc="-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karar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verildi.</a:t>
            </a:r>
            <a:endParaRPr sz="20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1496" y="1435608"/>
            <a:ext cx="4032504" cy="372160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663"/>
            <a:ext cx="7947659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417195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BM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verilerine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göre,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1995-2006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döneminde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 MT"/>
                <a:cs typeface="Arial MT"/>
              </a:rPr>
              <a:t>hayatında en </a:t>
            </a:r>
            <a:r>
              <a:rPr sz="3200" spc="-10" dirty="0">
                <a:solidFill>
                  <a:srgbClr val="FF0000"/>
                </a:solidFill>
                <a:latin typeface="Arial MT"/>
                <a:cs typeface="Arial MT"/>
              </a:rPr>
              <a:t>az bir </a:t>
            </a: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kez fiziksel </a:t>
            </a:r>
            <a:r>
              <a:rPr sz="3200" spc="-229" dirty="0">
                <a:solidFill>
                  <a:srgbClr val="FF0000"/>
                </a:solidFill>
                <a:latin typeface="Arial MT"/>
                <a:cs typeface="Arial MT"/>
              </a:rPr>
              <a:t>şiddete </a:t>
            </a:r>
            <a:r>
              <a:rPr sz="3200" spc="-22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maruz kalan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kadınların oranları, </a:t>
            </a:r>
            <a:r>
              <a:rPr sz="3200" spc="-210" dirty="0">
                <a:solidFill>
                  <a:srgbClr val="003366"/>
                </a:solidFill>
                <a:latin typeface="Arial MT"/>
                <a:cs typeface="Arial MT"/>
              </a:rPr>
              <a:t>örneğin </a:t>
            </a:r>
            <a:r>
              <a:rPr sz="3200" spc="-204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Çin’de %12,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Azerbaycan’da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%13,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Fransa’da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%17, Hindistan’da %22,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Mısır’da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%35,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Almanya’da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%37,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Meksika’da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%40,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Avustralya’da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%48,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Zambiya’da%59’dur	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(UN,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2010).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7068" y="4175696"/>
            <a:ext cx="3437254" cy="1626235"/>
            <a:chOff x="1437068" y="4175696"/>
            <a:chExt cx="3437254" cy="1626235"/>
          </a:xfrm>
        </p:grpSpPr>
        <p:sp>
          <p:nvSpPr>
            <p:cNvPr id="3" name="object 3"/>
            <p:cNvSpPr/>
            <p:nvPr/>
          </p:nvSpPr>
          <p:spPr>
            <a:xfrm>
              <a:off x="1450085" y="4188714"/>
              <a:ext cx="3411220" cy="1600200"/>
            </a:xfrm>
            <a:custGeom>
              <a:avLst/>
              <a:gdLst/>
              <a:ahLst/>
              <a:cxnLst/>
              <a:rect l="l" t="t" r="r" b="b"/>
              <a:pathLst>
                <a:path w="3411220" h="1600200">
                  <a:moveTo>
                    <a:pt x="3410712" y="0"/>
                  </a:moveTo>
                  <a:lnTo>
                    <a:pt x="0" y="0"/>
                  </a:lnTo>
                  <a:lnTo>
                    <a:pt x="0" y="1600200"/>
                  </a:lnTo>
                  <a:lnTo>
                    <a:pt x="3410712" y="1600200"/>
                  </a:lnTo>
                  <a:lnTo>
                    <a:pt x="34107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50085" y="4188714"/>
              <a:ext cx="3411220" cy="1600200"/>
            </a:xfrm>
            <a:custGeom>
              <a:avLst/>
              <a:gdLst/>
              <a:ahLst/>
              <a:cxnLst/>
              <a:rect l="l" t="t" r="r" b="b"/>
              <a:pathLst>
                <a:path w="3411220" h="1600200">
                  <a:moveTo>
                    <a:pt x="0" y="1600200"/>
                  </a:moveTo>
                  <a:lnTo>
                    <a:pt x="3410712" y="1600200"/>
                  </a:lnTo>
                  <a:lnTo>
                    <a:pt x="3410712" y="0"/>
                  </a:lnTo>
                  <a:lnTo>
                    <a:pt x="0" y="0"/>
                  </a:lnTo>
                  <a:lnTo>
                    <a:pt x="0" y="1600200"/>
                  </a:lnTo>
                  <a:close/>
                </a:path>
              </a:pathLst>
            </a:custGeom>
            <a:ln w="25908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541017" y="4215765"/>
            <a:ext cx="923925" cy="152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2E2B1F"/>
                </a:solidFill>
                <a:latin typeface="Arial"/>
                <a:cs typeface="Arial"/>
              </a:rPr>
              <a:t>Finlandiya </a:t>
            </a:r>
            <a:r>
              <a:rPr sz="1400" b="1" spc="-37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2E2B1F"/>
                </a:solidFill>
                <a:latin typeface="Arial"/>
                <a:cs typeface="Arial"/>
              </a:rPr>
              <a:t>D</a:t>
            </a:r>
            <a:r>
              <a:rPr sz="1400" b="1" dirty="0">
                <a:solidFill>
                  <a:srgbClr val="2E2B1F"/>
                </a:solidFill>
                <a:latin typeface="Arial"/>
                <a:cs typeface="Arial"/>
              </a:rPr>
              <a:t>a</a:t>
            </a:r>
            <a:r>
              <a:rPr sz="1400" b="1" spc="-10" dirty="0">
                <a:solidFill>
                  <a:srgbClr val="2E2B1F"/>
                </a:solidFill>
                <a:latin typeface="Arial"/>
                <a:cs typeface="Arial"/>
              </a:rPr>
              <a:t>n</a:t>
            </a:r>
            <a:r>
              <a:rPr sz="1400" b="1" dirty="0">
                <a:solidFill>
                  <a:srgbClr val="2E2B1F"/>
                </a:solidFill>
                <a:latin typeface="Arial"/>
                <a:cs typeface="Arial"/>
              </a:rPr>
              <a:t>imarka  Meksika </a:t>
            </a:r>
            <a:r>
              <a:rPr sz="1400" b="1" spc="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2E2B1F"/>
                </a:solidFill>
                <a:latin typeface="Arial"/>
                <a:cs typeface="Arial"/>
              </a:rPr>
              <a:t>Avustralya </a:t>
            </a:r>
            <a:r>
              <a:rPr sz="1400" b="1" spc="-37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1400" b="1" spc="-15" dirty="0">
                <a:solidFill>
                  <a:srgbClr val="2E2B1F"/>
                </a:solidFill>
                <a:latin typeface="Arial"/>
                <a:cs typeface="Arial"/>
              </a:rPr>
              <a:t>Almanya </a:t>
            </a:r>
            <a:r>
              <a:rPr sz="1400" b="1" spc="-10" dirty="0">
                <a:solidFill>
                  <a:srgbClr val="2E2B1F"/>
                </a:solidFill>
                <a:latin typeface="Arial"/>
                <a:cs typeface="Arial"/>
              </a:rPr>
              <a:t> Brezilya </a:t>
            </a:r>
            <a:r>
              <a:rPr sz="1400" b="1" spc="-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2E2B1F"/>
                </a:solidFill>
                <a:latin typeface="Arial"/>
                <a:cs typeface="Arial"/>
              </a:rPr>
              <a:t>Peru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8319" y="4215765"/>
            <a:ext cx="369570" cy="1520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%19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%20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%22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%25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%29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%33</a:t>
            </a:r>
            <a:endParaRPr sz="1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400" spc="-5" dirty="0">
                <a:solidFill>
                  <a:srgbClr val="2E2B1F"/>
                </a:solidFill>
                <a:latin typeface="Arial MT"/>
                <a:cs typeface="Arial MT"/>
              </a:rPr>
              <a:t>%43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16479" y="4299203"/>
            <a:ext cx="1035050" cy="1376680"/>
            <a:chOff x="2316479" y="4299203"/>
            <a:chExt cx="1035050" cy="1376680"/>
          </a:xfrm>
        </p:grpSpPr>
        <p:sp>
          <p:nvSpPr>
            <p:cNvPr id="8" name="object 8"/>
            <p:cNvSpPr/>
            <p:nvPr/>
          </p:nvSpPr>
          <p:spPr>
            <a:xfrm>
              <a:off x="2329433" y="4725161"/>
              <a:ext cx="1009015" cy="71755"/>
            </a:xfrm>
            <a:custGeom>
              <a:avLst/>
              <a:gdLst/>
              <a:ahLst/>
              <a:cxnLst/>
              <a:rect l="l" t="t" r="r" b="b"/>
              <a:pathLst>
                <a:path w="1009014" h="71754">
                  <a:moveTo>
                    <a:pt x="973074" y="0"/>
                  </a:moveTo>
                  <a:lnTo>
                    <a:pt x="973074" y="17906"/>
                  </a:lnTo>
                  <a:lnTo>
                    <a:pt x="0" y="17906"/>
                  </a:lnTo>
                  <a:lnTo>
                    <a:pt x="0" y="53720"/>
                  </a:lnTo>
                  <a:lnTo>
                    <a:pt x="973074" y="53720"/>
                  </a:lnTo>
                  <a:lnTo>
                    <a:pt x="973074" y="71627"/>
                  </a:lnTo>
                  <a:lnTo>
                    <a:pt x="1008888" y="35813"/>
                  </a:lnTo>
                  <a:lnTo>
                    <a:pt x="9730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29433" y="4725161"/>
              <a:ext cx="1009015" cy="71755"/>
            </a:xfrm>
            <a:custGeom>
              <a:avLst/>
              <a:gdLst/>
              <a:ahLst/>
              <a:cxnLst/>
              <a:rect l="l" t="t" r="r" b="b"/>
              <a:pathLst>
                <a:path w="1009014" h="71754">
                  <a:moveTo>
                    <a:pt x="0" y="17906"/>
                  </a:moveTo>
                  <a:lnTo>
                    <a:pt x="973074" y="17906"/>
                  </a:lnTo>
                  <a:lnTo>
                    <a:pt x="973074" y="0"/>
                  </a:lnTo>
                  <a:lnTo>
                    <a:pt x="1008888" y="35813"/>
                  </a:lnTo>
                  <a:lnTo>
                    <a:pt x="973074" y="71627"/>
                  </a:lnTo>
                  <a:lnTo>
                    <a:pt x="973074" y="53720"/>
                  </a:lnTo>
                  <a:lnTo>
                    <a:pt x="0" y="53720"/>
                  </a:lnTo>
                  <a:lnTo>
                    <a:pt x="0" y="17906"/>
                  </a:lnTo>
                  <a:close/>
                </a:path>
              </a:pathLst>
            </a:custGeom>
            <a:ln w="25908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45841" y="4508753"/>
              <a:ext cx="792480" cy="71755"/>
            </a:xfrm>
            <a:custGeom>
              <a:avLst/>
              <a:gdLst/>
              <a:ahLst/>
              <a:cxnLst/>
              <a:rect l="l" t="t" r="r" b="b"/>
              <a:pathLst>
                <a:path w="792479" h="71754">
                  <a:moveTo>
                    <a:pt x="756666" y="0"/>
                  </a:moveTo>
                  <a:lnTo>
                    <a:pt x="756666" y="17907"/>
                  </a:lnTo>
                  <a:lnTo>
                    <a:pt x="0" y="17907"/>
                  </a:lnTo>
                  <a:lnTo>
                    <a:pt x="0" y="53721"/>
                  </a:lnTo>
                  <a:lnTo>
                    <a:pt x="756666" y="53721"/>
                  </a:lnTo>
                  <a:lnTo>
                    <a:pt x="756666" y="71628"/>
                  </a:lnTo>
                  <a:lnTo>
                    <a:pt x="792480" y="35814"/>
                  </a:lnTo>
                  <a:lnTo>
                    <a:pt x="7566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45841" y="4508753"/>
              <a:ext cx="792480" cy="71755"/>
            </a:xfrm>
            <a:custGeom>
              <a:avLst/>
              <a:gdLst/>
              <a:ahLst/>
              <a:cxnLst/>
              <a:rect l="l" t="t" r="r" b="b"/>
              <a:pathLst>
                <a:path w="792479" h="71754">
                  <a:moveTo>
                    <a:pt x="0" y="17907"/>
                  </a:moveTo>
                  <a:lnTo>
                    <a:pt x="756666" y="17907"/>
                  </a:lnTo>
                  <a:lnTo>
                    <a:pt x="756666" y="0"/>
                  </a:lnTo>
                  <a:lnTo>
                    <a:pt x="792480" y="35814"/>
                  </a:lnTo>
                  <a:lnTo>
                    <a:pt x="756666" y="71628"/>
                  </a:lnTo>
                  <a:lnTo>
                    <a:pt x="756666" y="53721"/>
                  </a:lnTo>
                  <a:lnTo>
                    <a:pt x="0" y="53721"/>
                  </a:lnTo>
                  <a:lnTo>
                    <a:pt x="0" y="17907"/>
                  </a:lnTo>
                  <a:close/>
                </a:path>
              </a:pathLst>
            </a:custGeom>
            <a:ln w="25908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45841" y="4312157"/>
              <a:ext cx="721360" cy="73660"/>
            </a:xfrm>
            <a:custGeom>
              <a:avLst/>
              <a:gdLst/>
              <a:ahLst/>
              <a:cxnLst/>
              <a:rect l="l" t="t" r="r" b="b"/>
              <a:pathLst>
                <a:path w="721360" h="73660">
                  <a:moveTo>
                    <a:pt x="684276" y="0"/>
                  </a:moveTo>
                  <a:lnTo>
                    <a:pt x="684276" y="18288"/>
                  </a:lnTo>
                  <a:lnTo>
                    <a:pt x="0" y="18288"/>
                  </a:lnTo>
                  <a:lnTo>
                    <a:pt x="0" y="54864"/>
                  </a:lnTo>
                  <a:lnTo>
                    <a:pt x="684276" y="54864"/>
                  </a:lnTo>
                  <a:lnTo>
                    <a:pt x="684276" y="73152"/>
                  </a:lnTo>
                  <a:lnTo>
                    <a:pt x="720852" y="36576"/>
                  </a:lnTo>
                  <a:lnTo>
                    <a:pt x="6842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45841" y="4312157"/>
              <a:ext cx="721360" cy="73660"/>
            </a:xfrm>
            <a:custGeom>
              <a:avLst/>
              <a:gdLst/>
              <a:ahLst/>
              <a:cxnLst/>
              <a:rect l="l" t="t" r="r" b="b"/>
              <a:pathLst>
                <a:path w="721360" h="73660">
                  <a:moveTo>
                    <a:pt x="0" y="18288"/>
                  </a:moveTo>
                  <a:lnTo>
                    <a:pt x="684276" y="18288"/>
                  </a:lnTo>
                  <a:lnTo>
                    <a:pt x="684276" y="0"/>
                  </a:lnTo>
                  <a:lnTo>
                    <a:pt x="720852" y="36576"/>
                  </a:lnTo>
                  <a:lnTo>
                    <a:pt x="684276" y="73152"/>
                  </a:lnTo>
                  <a:lnTo>
                    <a:pt x="684276" y="54864"/>
                  </a:lnTo>
                  <a:lnTo>
                    <a:pt x="0" y="54864"/>
                  </a:lnTo>
                  <a:lnTo>
                    <a:pt x="0" y="18288"/>
                  </a:lnTo>
                  <a:close/>
                </a:path>
              </a:pathLst>
            </a:custGeom>
            <a:ln w="25907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48305" y="4988813"/>
              <a:ext cx="864235" cy="71755"/>
            </a:xfrm>
            <a:custGeom>
              <a:avLst/>
              <a:gdLst/>
              <a:ahLst/>
              <a:cxnLst/>
              <a:rect l="l" t="t" r="r" b="b"/>
              <a:pathLst>
                <a:path w="864235" h="71754">
                  <a:moveTo>
                    <a:pt x="828294" y="0"/>
                  </a:moveTo>
                  <a:lnTo>
                    <a:pt x="828294" y="17906"/>
                  </a:lnTo>
                  <a:lnTo>
                    <a:pt x="0" y="17906"/>
                  </a:lnTo>
                  <a:lnTo>
                    <a:pt x="0" y="53721"/>
                  </a:lnTo>
                  <a:lnTo>
                    <a:pt x="828294" y="53721"/>
                  </a:lnTo>
                  <a:lnTo>
                    <a:pt x="828294" y="71628"/>
                  </a:lnTo>
                  <a:lnTo>
                    <a:pt x="864107" y="35813"/>
                  </a:lnTo>
                  <a:lnTo>
                    <a:pt x="828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48305" y="4988813"/>
              <a:ext cx="864235" cy="71755"/>
            </a:xfrm>
            <a:custGeom>
              <a:avLst/>
              <a:gdLst/>
              <a:ahLst/>
              <a:cxnLst/>
              <a:rect l="l" t="t" r="r" b="b"/>
              <a:pathLst>
                <a:path w="864235" h="71754">
                  <a:moveTo>
                    <a:pt x="0" y="17906"/>
                  </a:moveTo>
                  <a:lnTo>
                    <a:pt x="828294" y="17906"/>
                  </a:lnTo>
                  <a:lnTo>
                    <a:pt x="828294" y="0"/>
                  </a:lnTo>
                  <a:lnTo>
                    <a:pt x="864107" y="35813"/>
                  </a:lnTo>
                  <a:lnTo>
                    <a:pt x="828294" y="71628"/>
                  </a:lnTo>
                  <a:lnTo>
                    <a:pt x="828294" y="53721"/>
                  </a:lnTo>
                  <a:lnTo>
                    <a:pt x="0" y="53721"/>
                  </a:lnTo>
                  <a:lnTo>
                    <a:pt x="0" y="17906"/>
                  </a:lnTo>
                  <a:close/>
                </a:path>
              </a:pathLst>
            </a:custGeom>
            <a:ln w="25907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48305" y="5157977"/>
              <a:ext cx="866140" cy="71755"/>
            </a:xfrm>
            <a:custGeom>
              <a:avLst/>
              <a:gdLst/>
              <a:ahLst/>
              <a:cxnLst/>
              <a:rect l="l" t="t" r="r" b="b"/>
              <a:pathLst>
                <a:path w="866139" h="71754">
                  <a:moveTo>
                    <a:pt x="829818" y="0"/>
                  </a:moveTo>
                  <a:lnTo>
                    <a:pt x="829818" y="17907"/>
                  </a:lnTo>
                  <a:lnTo>
                    <a:pt x="0" y="17907"/>
                  </a:lnTo>
                  <a:lnTo>
                    <a:pt x="0" y="53721"/>
                  </a:lnTo>
                  <a:lnTo>
                    <a:pt x="829818" y="53721"/>
                  </a:lnTo>
                  <a:lnTo>
                    <a:pt x="829818" y="71628"/>
                  </a:lnTo>
                  <a:lnTo>
                    <a:pt x="865632" y="35814"/>
                  </a:lnTo>
                  <a:lnTo>
                    <a:pt x="8298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48305" y="5157977"/>
              <a:ext cx="866140" cy="71755"/>
            </a:xfrm>
            <a:custGeom>
              <a:avLst/>
              <a:gdLst/>
              <a:ahLst/>
              <a:cxnLst/>
              <a:rect l="l" t="t" r="r" b="b"/>
              <a:pathLst>
                <a:path w="866139" h="71754">
                  <a:moveTo>
                    <a:pt x="0" y="17907"/>
                  </a:moveTo>
                  <a:lnTo>
                    <a:pt x="829818" y="17907"/>
                  </a:lnTo>
                  <a:lnTo>
                    <a:pt x="829818" y="0"/>
                  </a:lnTo>
                  <a:lnTo>
                    <a:pt x="865632" y="35814"/>
                  </a:lnTo>
                  <a:lnTo>
                    <a:pt x="829818" y="71628"/>
                  </a:lnTo>
                  <a:lnTo>
                    <a:pt x="829818" y="53721"/>
                  </a:lnTo>
                  <a:lnTo>
                    <a:pt x="0" y="53721"/>
                  </a:lnTo>
                  <a:lnTo>
                    <a:pt x="0" y="17907"/>
                  </a:lnTo>
                  <a:close/>
                </a:path>
              </a:pathLst>
            </a:custGeom>
            <a:ln w="25908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26613" y="5590793"/>
              <a:ext cx="649605" cy="71755"/>
            </a:xfrm>
            <a:custGeom>
              <a:avLst/>
              <a:gdLst/>
              <a:ahLst/>
              <a:cxnLst/>
              <a:rect l="l" t="t" r="r" b="b"/>
              <a:pathLst>
                <a:path w="649604" h="71754">
                  <a:moveTo>
                    <a:pt x="613410" y="0"/>
                  </a:moveTo>
                  <a:lnTo>
                    <a:pt x="613410" y="17906"/>
                  </a:lnTo>
                  <a:lnTo>
                    <a:pt x="0" y="17906"/>
                  </a:lnTo>
                  <a:lnTo>
                    <a:pt x="0" y="53720"/>
                  </a:lnTo>
                  <a:lnTo>
                    <a:pt x="613410" y="53720"/>
                  </a:lnTo>
                  <a:lnTo>
                    <a:pt x="613410" y="71627"/>
                  </a:lnTo>
                  <a:lnTo>
                    <a:pt x="649224" y="35813"/>
                  </a:lnTo>
                  <a:lnTo>
                    <a:pt x="613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26613" y="5590793"/>
              <a:ext cx="649605" cy="71755"/>
            </a:xfrm>
            <a:custGeom>
              <a:avLst/>
              <a:gdLst/>
              <a:ahLst/>
              <a:cxnLst/>
              <a:rect l="l" t="t" r="r" b="b"/>
              <a:pathLst>
                <a:path w="649604" h="71754">
                  <a:moveTo>
                    <a:pt x="0" y="17906"/>
                  </a:moveTo>
                  <a:lnTo>
                    <a:pt x="613410" y="17906"/>
                  </a:lnTo>
                  <a:lnTo>
                    <a:pt x="613410" y="0"/>
                  </a:lnTo>
                  <a:lnTo>
                    <a:pt x="649224" y="35813"/>
                  </a:lnTo>
                  <a:lnTo>
                    <a:pt x="613410" y="71627"/>
                  </a:lnTo>
                  <a:lnTo>
                    <a:pt x="613410" y="53720"/>
                  </a:lnTo>
                  <a:lnTo>
                    <a:pt x="0" y="53720"/>
                  </a:lnTo>
                  <a:lnTo>
                    <a:pt x="0" y="17906"/>
                  </a:lnTo>
                  <a:close/>
                </a:path>
              </a:pathLst>
            </a:custGeom>
            <a:ln w="25908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89097" y="5374385"/>
              <a:ext cx="649605" cy="71755"/>
            </a:xfrm>
            <a:custGeom>
              <a:avLst/>
              <a:gdLst/>
              <a:ahLst/>
              <a:cxnLst/>
              <a:rect l="l" t="t" r="r" b="b"/>
              <a:pathLst>
                <a:path w="649604" h="71754">
                  <a:moveTo>
                    <a:pt x="613410" y="0"/>
                  </a:moveTo>
                  <a:lnTo>
                    <a:pt x="613410" y="17906"/>
                  </a:lnTo>
                  <a:lnTo>
                    <a:pt x="0" y="17906"/>
                  </a:lnTo>
                  <a:lnTo>
                    <a:pt x="0" y="53720"/>
                  </a:lnTo>
                  <a:lnTo>
                    <a:pt x="613410" y="53720"/>
                  </a:lnTo>
                  <a:lnTo>
                    <a:pt x="613410" y="71627"/>
                  </a:lnTo>
                  <a:lnTo>
                    <a:pt x="649224" y="35813"/>
                  </a:lnTo>
                  <a:lnTo>
                    <a:pt x="613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689097" y="5374385"/>
              <a:ext cx="649605" cy="71755"/>
            </a:xfrm>
            <a:custGeom>
              <a:avLst/>
              <a:gdLst/>
              <a:ahLst/>
              <a:cxnLst/>
              <a:rect l="l" t="t" r="r" b="b"/>
              <a:pathLst>
                <a:path w="649604" h="71754">
                  <a:moveTo>
                    <a:pt x="0" y="17906"/>
                  </a:moveTo>
                  <a:lnTo>
                    <a:pt x="613410" y="17906"/>
                  </a:lnTo>
                  <a:lnTo>
                    <a:pt x="613410" y="0"/>
                  </a:lnTo>
                  <a:lnTo>
                    <a:pt x="649224" y="35813"/>
                  </a:lnTo>
                  <a:lnTo>
                    <a:pt x="613410" y="71627"/>
                  </a:lnTo>
                  <a:lnTo>
                    <a:pt x="613410" y="53720"/>
                  </a:lnTo>
                  <a:lnTo>
                    <a:pt x="0" y="53720"/>
                  </a:lnTo>
                  <a:lnTo>
                    <a:pt x="0" y="17906"/>
                  </a:lnTo>
                  <a:close/>
                </a:path>
              </a:pathLst>
            </a:custGeom>
            <a:ln w="25907">
              <a:solidFill>
                <a:srgbClr val="00A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431291" y="981455"/>
            <a:ext cx="8568055" cy="3023870"/>
            <a:chOff x="431291" y="981455"/>
            <a:chExt cx="8568055" cy="3023870"/>
          </a:xfrm>
        </p:grpSpPr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64480" y="1479804"/>
              <a:ext cx="3634739" cy="250698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1291" y="981455"/>
              <a:ext cx="4933188" cy="227838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466593" y="3284982"/>
              <a:ext cx="485140" cy="707390"/>
            </a:xfrm>
            <a:custGeom>
              <a:avLst/>
              <a:gdLst/>
              <a:ahLst/>
              <a:cxnLst/>
              <a:rect l="l" t="t" r="r" b="b"/>
              <a:pathLst>
                <a:path w="485139" h="707389">
                  <a:moveTo>
                    <a:pt x="363474" y="0"/>
                  </a:moveTo>
                  <a:lnTo>
                    <a:pt x="121157" y="0"/>
                  </a:lnTo>
                  <a:lnTo>
                    <a:pt x="121157" y="464819"/>
                  </a:lnTo>
                  <a:lnTo>
                    <a:pt x="0" y="464819"/>
                  </a:lnTo>
                  <a:lnTo>
                    <a:pt x="242316" y="707135"/>
                  </a:lnTo>
                  <a:lnTo>
                    <a:pt x="484631" y="464819"/>
                  </a:lnTo>
                  <a:lnTo>
                    <a:pt x="363474" y="464819"/>
                  </a:lnTo>
                  <a:lnTo>
                    <a:pt x="363474" y="0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66593" y="3284982"/>
              <a:ext cx="485140" cy="707390"/>
            </a:xfrm>
            <a:custGeom>
              <a:avLst/>
              <a:gdLst/>
              <a:ahLst/>
              <a:cxnLst/>
              <a:rect l="l" t="t" r="r" b="b"/>
              <a:pathLst>
                <a:path w="485139" h="707389">
                  <a:moveTo>
                    <a:pt x="0" y="464819"/>
                  </a:moveTo>
                  <a:lnTo>
                    <a:pt x="121157" y="464819"/>
                  </a:lnTo>
                  <a:lnTo>
                    <a:pt x="121157" y="0"/>
                  </a:lnTo>
                  <a:lnTo>
                    <a:pt x="363474" y="0"/>
                  </a:lnTo>
                  <a:lnTo>
                    <a:pt x="363474" y="464819"/>
                  </a:lnTo>
                  <a:lnTo>
                    <a:pt x="484631" y="464819"/>
                  </a:lnTo>
                  <a:lnTo>
                    <a:pt x="242316" y="707135"/>
                  </a:lnTo>
                  <a:lnTo>
                    <a:pt x="0" y="464819"/>
                  </a:lnTo>
                  <a:close/>
                </a:path>
              </a:pathLst>
            </a:custGeom>
            <a:ln w="25908">
              <a:solidFill>
                <a:srgbClr val="2248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611" y="260604"/>
            <a:ext cx="8639556" cy="626364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5564" y="483234"/>
            <a:ext cx="3914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-185" dirty="0">
                <a:latin typeface="Arial MT"/>
                <a:cs typeface="Arial MT"/>
              </a:rPr>
              <a:t>Şiddetin</a:t>
            </a:r>
            <a:r>
              <a:rPr sz="4400" b="0" i="0" spc="-60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Kökeni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7910195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 yöne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 </a:t>
            </a:r>
            <a:r>
              <a:rPr sz="3200" spc="-405" dirty="0">
                <a:solidFill>
                  <a:srgbClr val="003366"/>
                </a:solidFill>
                <a:latin typeface="Arial MT"/>
                <a:cs typeface="Arial MT"/>
              </a:rPr>
              <a:t>şid</a:t>
            </a:r>
            <a:r>
              <a:rPr sz="3200" spc="-39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yapısaldır;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yani 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ataerkil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kapitalist sistemlerin özünde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var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olan bir özelliktir.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Tek tek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erkekler,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erkek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gruplar,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ataerkil kurumlar ve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devletler,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80" dirty="0">
                <a:solidFill>
                  <a:srgbClr val="003366"/>
                </a:solidFill>
                <a:latin typeface="Arial MT"/>
                <a:cs typeface="Arial MT"/>
              </a:rPr>
              <a:t>yaşamını,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bedenini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20" dirty="0">
                <a:solidFill>
                  <a:srgbClr val="003366"/>
                </a:solidFill>
                <a:latin typeface="Arial MT"/>
                <a:cs typeface="Arial MT"/>
              </a:rPr>
              <a:t>cinselliğini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kontrol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etmenin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bir aracı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olarak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34" dirty="0">
                <a:solidFill>
                  <a:srgbClr val="003366"/>
                </a:solidFill>
                <a:latin typeface="Arial MT"/>
                <a:cs typeface="Arial MT"/>
              </a:rPr>
              <a:t>baş</a:t>
            </a:r>
            <a:r>
              <a:rPr sz="3200" spc="-3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ururlar.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14401"/>
            <a:ext cx="7914005" cy="56165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131445" indent="-342900">
              <a:lnSpc>
                <a:spcPct val="9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  <a:tab pos="310642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	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yö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et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hem 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özel alanda ev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içi </a:t>
            </a:r>
            <a:r>
              <a:rPr sz="2800" spc="-24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800" spc="-2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olarak, cinsel, fiziksel,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psikolojik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cinsel taciz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şeklinde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hem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de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kamusal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alanda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yaşanır.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9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Kamusal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alanda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cinayetleri, </a:t>
            </a:r>
            <a:r>
              <a:rPr sz="2800" spc="-705" dirty="0">
                <a:solidFill>
                  <a:srgbClr val="003366"/>
                </a:solidFill>
                <a:latin typeface="Arial MT"/>
                <a:cs typeface="Arial MT"/>
              </a:rPr>
              <a:t>iş</a:t>
            </a:r>
            <a:r>
              <a:rPr sz="2800" spc="-6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yerinde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cinsel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psikolojik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taciz,</a:t>
            </a:r>
            <a:r>
              <a:rPr sz="28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tecavüzün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farklı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biçimleri,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çocuk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ticareti,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5" dirty="0">
                <a:solidFill>
                  <a:srgbClr val="003366"/>
                </a:solidFill>
                <a:latin typeface="Arial MT"/>
                <a:cs typeface="Arial MT"/>
              </a:rPr>
              <a:t>fahişelik, </a:t>
            </a: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pornografi, kölelik,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zorla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kısırlaştırma,</a:t>
            </a:r>
            <a:r>
              <a:rPr sz="28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lezbiyen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spc="-14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27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97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j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ö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4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ay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endParaRPr sz="2800">
              <a:latin typeface="Arial MT"/>
              <a:cs typeface="Arial MT"/>
            </a:endParaRPr>
          </a:p>
          <a:p>
            <a:pPr marL="355600" marR="186055" indent="-342900">
              <a:lnSpc>
                <a:spcPct val="9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Sessizlik,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ayırımcılık, </a:t>
            </a:r>
            <a:r>
              <a:rPr sz="2800" spc="-23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800" spc="-229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suçlarının cezasız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as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800" spc="-45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79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ıml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215" dirty="0">
                <a:solidFill>
                  <a:srgbClr val="003366"/>
                </a:solidFill>
                <a:latin typeface="Arial MT"/>
                <a:cs typeface="Arial MT"/>
              </a:rPr>
              <a:t>lı</a:t>
            </a:r>
            <a:r>
              <a:rPr sz="2800" spc="-82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rik 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psikolojik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argümanlar,</a:t>
            </a:r>
            <a:r>
              <a:rPr sz="28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kadınlara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yönelik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140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ö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rir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9872" y="151841"/>
            <a:ext cx="66046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i="0" spc="-5" dirty="0">
                <a:latin typeface="Arial MT"/>
                <a:cs typeface="Arial MT"/>
              </a:rPr>
              <a:t>Ataerkil</a:t>
            </a:r>
            <a:r>
              <a:rPr sz="4000" b="0" i="0" dirty="0">
                <a:latin typeface="Arial MT"/>
                <a:cs typeface="Arial MT"/>
              </a:rPr>
              <a:t> </a:t>
            </a:r>
            <a:r>
              <a:rPr sz="4000" b="0" i="0" spc="-5" dirty="0">
                <a:latin typeface="Arial MT"/>
                <a:cs typeface="Arial MT"/>
              </a:rPr>
              <a:t>Yapının</a:t>
            </a:r>
            <a:r>
              <a:rPr sz="4000" b="0" i="0" spc="10" dirty="0">
                <a:latin typeface="Arial MT"/>
                <a:cs typeface="Arial MT"/>
              </a:rPr>
              <a:t> </a:t>
            </a:r>
            <a:r>
              <a:rPr sz="4000" b="0" i="0" spc="-225" dirty="0">
                <a:latin typeface="Arial MT"/>
                <a:cs typeface="Arial MT"/>
              </a:rPr>
              <a:t>Şiddet</a:t>
            </a:r>
            <a:r>
              <a:rPr sz="4000" b="0" i="0" dirty="0">
                <a:latin typeface="Arial MT"/>
                <a:cs typeface="Arial MT"/>
              </a:rPr>
              <a:t> </a:t>
            </a:r>
            <a:r>
              <a:rPr sz="4000" b="0" i="0" spc="-5" dirty="0">
                <a:latin typeface="Arial MT"/>
                <a:cs typeface="Arial MT"/>
              </a:rPr>
              <a:t>Algısı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54126"/>
            <a:ext cx="8007350" cy="489140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469900" marR="5080" indent="-457834">
              <a:lnSpc>
                <a:spcPct val="90000"/>
              </a:lnSpc>
              <a:spcBef>
                <a:spcPts val="385"/>
              </a:spcBef>
              <a:buChar char="•"/>
              <a:tabLst>
                <a:tab pos="469900" algn="l"/>
                <a:tab pos="470534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yönelik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kökleri,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kadının bedenini,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hayatını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95" dirty="0">
                <a:solidFill>
                  <a:srgbClr val="003366"/>
                </a:solidFill>
                <a:latin typeface="Arial MT"/>
                <a:cs typeface="Arial MT"/>
              </a:rPr>
              <a:t>cinselliğini</a:t>
            </a:r>
            <a:r>
              <a:rPr sz="2400" spc="4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kontrol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etmeyi, sömürmeyi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ona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sahip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olmayı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dayatan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ataerkil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sistem 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kapitalizme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uzanır.</a:t>
            </a:r>
            <a:endParaRPr sz="2400">
              <a:latin typeface="Arial MT"/>
              <a:cs typeface="Arial MT"/>
            </a:endParaRPr>
          </a:p>
          <a:p>
            <a:pPr marL="469900" indent="-457834">
              <a:lnSpc>
                <a:spcPct val="100000"/>
              </a:lnSpc>
              <a:spcBef>
                <a:spcPts val="290"/>
              </a:spcBef>
              <a:buChar char="•"/>
              <a:tabLst>
                <a:tab pos="469900" algn="l"/>
                <a:tab pos="470534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Ataerki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iki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ilkeye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dayanır:</a:t>
            </a:r>
            <a:endParaRPr sz="2400">
              <a:latin typeface="Arial MT"/>
              <a:cs typeface="Arial MT"/>
            </a:endParaRPr>
          </a:p>
          <a:p>
            <a:pPr marL="469900" marR="140970" indent="-457834">
              <a:lnSpc>
                <a:spcPts val="2590"/>
              </a:lnSpc>
              <a:spcBef>
                <a:spcPts val="61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erkeklere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aittir,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bu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nedenle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erkeklerin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hizmetindedir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onlara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asla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“hayır”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diyemezler.</a:t>
            </a:r>
            <a:endParaRPr sz="2400">
              <a:latin typeface="Arial MT"/>
              <a:cs typeface="Arial MT"/>
            </a:endParaRPr>
          </a:p>
          <a:p>
            <a:pPr marL="469900" marR="210820" indent="-457834">
              <a:lnSpc>
                <a:spcPct val="90000"/>
              </a:lnSpc>
              <a:spcBef>
                <a:spcPts val="54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“azizeler”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günahkarlar”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şeklinde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iki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kategoriye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ayrılırlar.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Bu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sistemin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parçası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olan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şiddet, </a:t>
            </a:r>
            <a:r>
              <a:rPr sz="2400" spc="-1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“azize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”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-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iy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434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-77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-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rolü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uymaya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cezalandırılmasıdır.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Örneğin;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yemek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hazır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olmadığı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ya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 giymek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istediği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elbise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temiz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olmadığı</a:t>
            </a:r>
            <a:r>
              <a:rPr sz="2400" spc="-1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gerekçesiyle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erkeklerin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sözlü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saldırıyı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mazur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göstermeleri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yaygındır.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8472" y="483234"/>
            <a:ext cx="61468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dirty="0">
                <a:latin typeface="Arial MT"/>
                <a:cs typeface="Arial MT"/>
              </a:rPr>
              <a:t>Türkiye</a:t>
            </a:r>
            <a:r>
              <a:rPr sz="4400" b="0" i="0" spc="10" dirty="0">
                <a:latin typeface="Arial MT"/>
                <a:cs typeface="Arial MT"/>
              </a:rPr>
              <a:t>’</a:t>
            </a:r>
            <a:r>
              <a:rPr sz="4400" b="0" i="0" spc="-5" dirty="0">
                <a:latin typeface="Arial MT"/>
                <a:cs typeface="Arial MT"/>
              </a:rPr>
              <a:t>d</a:t>
            </a:r>
            <a:r>
              <a:rPr sz="4400" b="0" i="0" dirty="0">
                <a:latin typeface="Arial MT"/>
                <a:cs typeface="Arial MT"/>
              </a:rPr>
              <a:t>e</a:t>
            </a:r>
            <a:r>
              <a:rPr sz="4400" b="0" i="0" spc="-30" dirty="0">
                <a:latin typeface="Arial MT"/>
                <a:cs typeface="Arial MT"/>
              </a:rPr>
              <a:t> </a:t>
            </a:r>
            <a:r>
              <a:rPr sz="4400" b="0" i="0" dirty="0" err="1">
                <a:latin typeface="Arial MT"/>
                <a:cs typeface="Arial MT"/>
              </a:rPr>
              <a:t>Ai</a:t>
            </a:r>
            <a:r>
              <a:rPr sz="4400" b="0" i="0" spc="5" dirty="0" err="1">
                <a:latin typeface="Arial MT"/>
                <a:cs typeface="Arial MT"/>
              </a:rPr>
              <a:t>l</a:t>
            </a:r>
            <a:r>
              <a:rPr sz="4400" b="0" i="0" dirty="0" err="1">
                <a:latin typeface="Arial MT"/>
                <a:cs typeface="Arial MT"/>
              </a:rPr>
              <a:t>e</a:t>
            </a:r>
            <a:r>
              <a:rPr sz="4400" b="0" i="0" spc="-30" dirty="0">
                <a:latin typeface="Arial MT"/>
                <a:cs typeface="Arial MT"/>
              </a:rPr>
              <a:t> </a:t>
            </a:r>
            <a:r>
              <a:rPr sz="4400" b="0" i="0" spc="-1060" dirty="0">
                <a:latin typeface="Arial MT"/>
                <a:cs typeface="Arial MT"/>
              </a:rPr>
              <a:t>İ</a:t>
            </a:r>
            <a:r>
              <a:rPr lang="tr-TR" sz="4400" b="0" i="0" spc="-1060" dirty="0">
                <a:latin typeface="Arial MT"/>
                <a:cs typeface="Arial MT"/>
              </a:rPr>
              <a:t>    </a:t>
            </a:r>
            <a:r>
              <a:rPr sz="4400" b="0" i="0" spc="-1060" dirty="0">
                <a:latin typeface="Arial MT"/>
                <a:cs typeface="Arial MT"/>
              </a:rPr>
              <a:t>ç</a:t>
            </a:r>
            <a:r>
              <a:rPr lang="tr-TR" sz="4400" b="0" i="0" spc="-1060" dirty="0">
                <a:latin typeface="Arial MT"/>
                <a:cs typeface="Arial MT"/>
              </a:rPr>
              <a:t>     </a:t>
            </a:r>
            <a:r>
              <a:rPr sz="4400" b="0" i="0" spc="-1060" dirty="0" err="1">
                <a:latin typeface="Arial MT"/>
                <a:cs typeface="Arial MT"/>
              </a:rPr>
              <a:t>i</a:t>
            </a:r>
            <a:r>
              <a:rPr sz="4400" b="0" i="0" dirty="0">
                <a:latin typeface="Arial MT"/>
                <a:cs typeface="Arial MT"/>
              </a:rPr>
              <a:t> </a:t>
            </a:r>
            <a:r>
              <a:rPr sz="4400" b="0" i="0" spc="-245" dirty="0">
                <a:latin typeface="Arial MT"/>
                <a:cs typeface="Arial MT"/>
              </a:rPr>
              <a:t>Şiddet</a:t>
            </a:r>
            <a:endParaRPr sz="44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803783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Ülkemizde aile üyelerinin kadınlara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uygula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475" dirty="0">
                <a:solidFill>
                  <a:srgbClr val="003366"/>
                </a:solidFill>
                <a:latin typeface="Arial MT"/>
                <a:cs typeface="Arial MT"/>
              </a:rPr>
              <a:t>ığı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hakare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kad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nları  ekonomik ihtiyaçlarından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yoksun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bırakmaktan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10" dirty="0">
                <a:solidFill>
                  <a:srgbClr val="003366"/>
                </a:solidFill>
                <a:latin typeface="Arial MT"/>
                <a:cs typeface="Arial MT"/>
              </a:rPr>
              <a:t>dayağa,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cinsel </a:t>
            </a:r>
            <a:r>
              <a:rPr sz="3200" spc="-185" dirty="0">
                <a:solidFill>
                  <a:srgbClr val="003366"/>
                </a:solidFill>
                <a:latin typeface="Arial MT"/>
                <a:cs typeface="Arial MT"/>
              </a:rPr>
              <a:t>şiddetten </a:t>
            </a:r>
            <a:r>
              <a:rPr sz="3200" spc="-18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cinayete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gen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16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 yelpazeded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Türki</a:t>
            </a:r>
            <a:r>
              <a:rPr sz="3200" spc="1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e'de 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kadına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yönelik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00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uç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noktada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09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3200" spc="-7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and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111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3200" spc="-31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boyu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"namus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Cinayetleri"dir.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88973"/>
            <a:ext cx="8037830" cy="302577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Türkiye'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yöne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ai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konusu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1980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'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li 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yılların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sonunda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etkin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olmaya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başlayan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hareketinin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çabalarıyla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ülkemiz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gündemine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girmiştir.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1990'lı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yıllardan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itibare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konuda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kur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msal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400" dirty="0">
                <a:solidFill>
                  <a:srgbClr val="003366"/>
                </a:solidFill>
                <a:latin typeface="Arial MT"/>
                <a:cs typeface="Arial MT"/>
              </a:rPr>
              <a:t>aş</a:t>
            </a:r>
            <a:r>
              <a:rPr sz="2400" spc="-41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003366"/>
                </a:solidFill>
                <a:latin typeface="Arial MT"/>
                <a:cs typeface="Arial MT"/>
              </a:rPr>
              <a:t>başlam</a:t>
            </a:r>
            <a:r>
              <a:rPr sz="2400" spc="-1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600" dirty="0">
                <a:solidFill>
                  <a:srgbClr val="003366"/>
                </a:solidFill>
                <a:latin typeface="Arial MT"/>
                <a:cs typeface="Arial MT"/>
              </a:rPr>
              <a:t>şt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r.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Bu  çerçevede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Sosyal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Politikalar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5" dirty="0">
                <a:solidFill>
                  <a:srgbClr val="003366"/>
                </a:solidFill>
                <a:latin typeface="Arial MT"/>
                <a:cs typeface="Arial MT"/>
              </a:rPr>
              <a:t>Bakanlığına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20" dirty="0">
                <a:solidFill>
                  <a:srgbClr val="003366"/>
                </a:solidFill>
                <a:latin typeface="Arial MT"/>
                <a:cs typeface="Arial MT"/>
              </a:rPr>
              <a:t>bağlı </a:t>
            </a:r>
            <a:r>
              <a:rPr sz="2400" spc="-2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Statüsü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Genel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Müdürlüğü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kurulmuş,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çeşitli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üniversitelerde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araştırma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merkezleri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açılmaya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0" dirty="0">
                <a:solidFill>
                  <a:srgbClr val="003366"/>
                </a:solidFill>
                <a:latin typeface="Arial MT"/>
                <a:cs typeface="Arial MT"/>
              </a:rPr>
              <a:t>başlanm</a:t>
            </a:r>
            <a:r>
              <a:rPr sz="2400" spc="-9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12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kad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nlar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yönel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faaliyet g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öste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sivil  toplum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90" dirty="0">
                <a:solidFill>
                  <a:srgbClr val="003366"/>
                </a:solidFill>
                <a:latin typeface="Arial MT"/>
                <a:cs typeface="Arial MT"/>
              </a:rPr>
              <a:t>kuruluşlarının</a:t>
            </a:r>
            <a:r>
              <a:rPr sz="2400" spc="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sayısı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giderek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artmıştır.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5257"/>
            <a:ext cx="7797165" cy="475805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"Türki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e'd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Yön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li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 Ai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 </a:t>
            </a:r>
            <a:r>
              <a:rPr sz="3200" spc="-770" dirty="0">
                <a:solidFill>
                  <a:srgbClr val="003366"/>
                </a:solidFill>
                <a:latin typeface="Arial MT"/>
                <a:cs typeface="Arial MT"/>
              </a:rPr>
              <a:t>İçi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70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et  </a:t>
            </a:r>
            <a:r>
              <a:rPr sz="3200" spc="-125" dirty="0">
                <a:solidFill>
                  <a:srgbClr val="003366"/>
                </a:solidFill>
                <a:latin typeface="Arial MT"/>
                <a:cs typeface="Arial MT"/>
              </a:rPr>
              <a:t>Araştırması",</a:t>
            </a:r>
            <a:r>
              <a:rPr sz="3200" spc="-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2009’da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2014’te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Hacettepe Üniversitesi Nüfus Etütleri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Enstitüsü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tarafından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0" dirty="0">
                <a:solidFill>
                  <a:srgbClr val="003366"/>
                </a:solidFill>
                <a:latin typeface="Arial MT"/>
                <a:cs typeface="Arial MT"/>
              </a:rPr>
              <a:t>gerçekleştirilmiştir.</a:t>
            </a:r>
            <a:endParaRPr sz="3200">
              <a:latin typeface="Arial MT"/>
              <a:cs typeface="Arial MT"/>
            </a:endParaRPr>
          </a:p>
          <a:p>
            <a:pPr marL="355600" marR="118110" indent="-342900">
              <a:lnSpc>
                <a:spcPts val="346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25" dirty="0">
                <a:solidFill>
                  <a:srgbClr val="003366"/>
                </a:solidFill>
                <a:latin typeface="Arial MT"/>
                <a:cs typeface="Arial MT"/>
              </a:rPr>
              <a:t>Ara</a:t>
            </a:r>
            <a:r>
              <a:rPr sz="3200" spc="-62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tırma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olg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su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ik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boyutt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ele  </a:t>
            </a:r>
            <a:r>
              <a:rPr sz="3200" spc="-204" dirty="0">
                <a:solidFill>
                  <a:srgbClr val="003366"/>
                </a:solidFill>
                <a:latin typeface="Arial MT"/>
                <a:cs typeface="Arial MT"/>
              </a:rPr>
              <a:t>alınmış:</a:t>
            </a:r>
            <a:endParaRPr sz="3200">
              <a:latin typeface="Arial MT"/>
              <a:cs typeface="Arial MT"/>
            </a:endParaRPr>
          </a:p>
          <a:p>
            <a:pPr marL="355600" marR="153670" indent="-342900">
              <a:lnSpc>
                <a:spcPts val="3460"/>
              </a:lnSpc>
              <a:spcBef>
                <a:spcPts val="760"/>
              </a:spcBef>
              <a:buSzPct val="96875"/>
              <a:buAutoNum type="alphaLcParenR"/>
              <a:tabLst>
                <a:tab pos="375920" algn="l"/>
              </a:tabLst>
            </a:pP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Eş</a:t>
            </a:r>
            <a:r>
              <a:rPr sz="32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veya</a:t>
            </a:r>
            <a:r>
              <a:rPr sz="32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birlikte</a:t>
            </a:r>
            <a:r>
              <a:rPr sz="32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olunan</a:t>
            </a:r>
            <a:r>
              <a:rPr sz="3200" b="1" spc="-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kişi</a:t>
            </a:r>
            <a:r>
              <a:rPr sz="32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tarafından </a:t>
            </a:r>
            <a:r>
              <a:rPr sz="3200" b="1" spc="-8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kadına</a:t>
            </a:r>
            <a:r>
              <a:rPr sz="32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yönelik</a:t>
            </a:r>
            <a:r>
              <a:rPr sz="32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endParaRPr sz="3200">
              <a:latin typeface="Arial"/>
              <a:cs typeface="Arial"/>
            </a:endParaRPr>
          </a:p>
          <a:p>
            <a:pPr marL="355600" marR="234950" indent="-230504">
              <a:lnSpc>
                <a:spcPts val="3460"/>
              </a:lnSpc>
              <a:spcBef>
                <a:spcPts val="765"/>
              </a:spcBef>
              <a:buSzPct val="96875"/>
              <a:buAutoNum type="alphaLcParenR"/>
              <a:tabLst>
                <a:tab pos="510540" algn="l"/>
              </a:tabLst>
            </a:pP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Eşi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veya birlikte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olduğu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kişi(ler)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 dışındakilerden</a:t>
            </a:r>
            <a:r>
              <a:rPr sz="3200" b="1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kadına</a:t>
            </a:r>
            <a:r>
              <a:rPr sz="32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yönelik</a:t>
            </a:r>
            <a:r>
              <a:rPr sz="32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77495"/>
            <a:ext cx="7926705" cy="506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a)Eş </a:t>
            </a:r>
            <a:r>
              <a:rPr sz="2400" b="1" spc="-15" dirty="0">
                <a:solidFill>
                  <a:srgbClr val="000099"/>
                </a:solidFill>
                <a:latin typeface="Arial"/>
                <a:cs typeface="Arial"/>
              </a:rPr>
              <a:t>veya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birlikte olunan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kişi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tarafından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kadına yönelik </a:t>
            </a:r>
            <a:r>
              <a:rPr sz="2400" b="1" spc="-65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şiddet</a:t>
            </a:r>
            <a:endParaRPr sz="2400">
              <a:latin typeface="Arial"/>
              <a:cs typeface="Arial"/>
            </a:endParaRPr>
          </a:p>
          <a:p>
            <a:pPr marL="532130">
              <a:lnSpc>
                <a:spcPct val="100000"/>
              </a:lnSpc>
              <a:spcBef>
                <a:spcPts val="254"/>
              </a:spcBef>
            </a:pPr>
            <a:r>
              <a:rPr sz="24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Ülke</a:t>
            </a:r>
            <a:r>
              <a:rPr sz="24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genelinde</a:t>
            </a:r>
            <a:r>
              <a:rPr sz="2400" b="1" u="heavy" spc="-1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yaşamın</a:t>
            </a:r>
            <a:r>
              <a:rPr sz="2400" b="1" u="heavy" spc="3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herhangi</a:t>
            </a:r>
            <a:r>
              <a:rPr sz="2400" b="1" u="heavy" spc="-10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bir</a:t>
            </a:r>
            <a:r>
              <a:rPr sz="2400" b="1" u="heavy" spc="-1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döneminde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ts val="2735"/>
              </a:lnSpc>
              <a:spcBef>
                <a:spcPts val="2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maruz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kaldığını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belirten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oranı</a:t>
            </a:r>
            <a:endParaRPr sz="2400">
              <a:latin typeface="Arial MT"/>
              <a:cs typeface="Arial MT"/>
            </a:endParaRPr>
          </a:p>
          <a:p>
            <a:pPr marL="355600" marR="320040">
              <a:lnSpc>
                <a:spcPts val="2590"/>
              </a:lnSpc>
              <a:spcBef>
                <a:spcPts val="185"/>
              </a:spcBef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%39'du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r.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(her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1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0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4'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30" dirty="0">
                <a:solidFill>
                  <a:srgbClr val="003366"/>
                </a:solidFill>
                <a:latin typeface="Arial MT"/>
                <a:cs typeface="Arial MT"/>
              </a:rPr>
              <a:t>eş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kte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60" dirty="0">
                <a:solidFill>
                  <a:srgbClr val="003366"/>
                </a:solidFill>
                <a:latin typeface="Arial MT"/>
                <a:cs typeface="Arial MT"/>
              </a:rPr>
              <a:t>olduğu  </a:t>
            </a:r>
            <a:r>
              <a:rPr sz="2400" spc="-300" dirty="0">
                <a:solidFill>
                  <a:srgbClr val="003366"/>
                </a:solidFill>
                <a:latin typeface="Arial MT"/>
                <a:cs typeface="Arial MT"/>
              </a:rPr>
              <a:t>kişi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af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aru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 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alm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400" dirty="0">
                <a:solidFill>
                  <a:srgbClr val="003366"/>
                </a:solidFill>
                <a:latin typeface="Arial MT"/>
                <a:cs typeface="Arial MT"/>
              </a:rPr>
              <a:t>ş).</a:t>
            </a:r>
            <a:endParaRPr sz="2400">
              <a:latin typeface="Arial MT"/>
              <a:cs typeface="Arial MT"/>
            </a:endParaRPr>
          </a:p>
          <a:p>
            <a:pPr marL="355600" marR="339090" indent="-342900">
              <a:lnSpc>
                <a:spcPct val="90000"/>
              </a:lnSpc>
              <a:spcBef>
                <a:spcPts val="54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%15'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gör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434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400" spc="-7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(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10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0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9'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320" dirty="0">
                <a:solidFill>
                  <a:srgbClr val="003366"/>
                </a:solidFill>
                <a:latin typeface="Arial MT"/>
                <a:cs typeface="Arial MT"/>
              </a:rPr>
              <a:t>eşi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tarafından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ilişkiye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zorlanmış.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Her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100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kadından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11'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iste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esin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003366"/>
                </a:solidFill>
                <a:latin typeface="Arial MT"/>
                <a:cs typeface="Arial MT"/>
              </a:rPr>
              <a:t>rağ</a:t>
            </a:r>
            <a:r>
              <a:rPr sz="2400" spc="-32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kudan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işkiye 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girmiş)</a:t>
            </a:r>
            <a:endParaRPr sz="2400">
              <a:latin typeface="Arial MT"/>
              <a:cs typeface="Arial MT"/>
            </a:endParaRPr>
          </a:p>
          <a:p>
            <a:pPr marL="355600" indent="-342900">
              <a:lnSpc>
                <a:spcPts val="2735"/>
              </a:lnSpc>
              <a:spcBef>
                <a:spcPts val="28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%44'ü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duygusal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istismar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biçimlerinden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az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birine</a:t>
            </a:r>
            <a:endParaRPr sz="2400">
              <a:latin typeface="Arial MT"/>
              <a:cs typeface="Arial MT"/>
            </a:endParaRPr>
          </a:p>
          <a:p>
            <a:pPr marL="355600">
              <a:lnSpc>
                <a:spcPts val="2735"/>
              </a:lnSpc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hayatlarının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herhangi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döneminde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maruz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kalmışlar.</a:t>
            </a:r>
            <a:endParaRPr sz="2400">
              <a:latin typeface="Arial MT"/>
              <a:cs typeface="Arial MT"/>
            </a:endParaRPr>
          </a:p>
          <a:p>
            <a:pPr marL="355600" marR="980440" indent="-342900">
              <a:lnSpc>
                <a:spcPts val="2590"/>
              </a:lnSpc>
              <a:spcBef>
                <a:spcPts val="61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1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0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4’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ekono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is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ismar  </a:t>
            </a:r>
            <a:r>
              <a:rPr sz="2400" spc="-305" dirty="0">
                <a:solidFill>
                  <a:srgbClr val="003366"/>
                </a:solidFill>
                <a:latin typeface="Arial MT"/>
                <a:cs typeface="Arial MT"/>
              </a:rPr>
              <a:t>yaşamış.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6673" y="483234"/>
            <a:ext cx="44710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dirty="0">
                <a:latin typeface="Arial MT"/>
                <a:cs typeface="Arial MT"/>
              </a:rPr>
              <a:t>Kadınlar</a:t>
            </a:r>
            <a:r>
              <a:rPr sz="4400" b="0" i="0" spc="-35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ve</a:t>
            </a:r>
            <a:r>
              <a:rPr sz="4400" b="0" i="0" spc="-35" dirty="0">
                <a:latin typeface="Arial MT"/>
                <a:cs typeface="Arial MT"/>
              </a:rPr>
              <a:t> </a:t>
            </a:r>
            <a:r>
              <a:rPr sz="4400" b="0" i="0" spc="-5" dirty="0">
                <a:latin typeface="Arial MT"/>
                <a:cs typeface="Arial MT"/>
              </a:rPr>
              <a:t>Nüfus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186053"/>
            <a:ext cx="8065134" cy="34283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110489" indent="-3429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Avrupa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Konseyi, 16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-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44 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yaş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arası kadınların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ölüm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ve </a:t>
            </a:r>
            <a:r>
              <a:rPr sz="2400" b="1" spc="-6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sakatlanmalarının ana sebebinin aile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içi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şiddet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olduğunu</a:t>
            </a:r>
            <a:r>
              <a:rPr sz="24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ve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bunun</a:t>
            </a:r>
            <a:r>
              <a:rPr sz="24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kanser</a:t>
            </a:r>
            <a:r>
              <a:rPr sz="24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ya</a:t>
            </a:r>
            <a:r>
              <a:rPr sz="24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da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 trafik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kazalarındaki </a:t>
            </a:r>
            <a:r>
              <a:rPr sz="2400" b="1" spc="-6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ölüm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ve sakatlanma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oranından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çok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daha fazla 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olduğunu</a:t>
            </a:r>
            <a:r>
              <a:rPr sz="24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beyan</a:t>
            </a:r>
            <a:r>
              <a:rPr sz="2400" b="1" spc="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etmiştir.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Normalde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yaşıyor</a:t>
            </a:r>
            <a:r>
              <a:rPr sz="2400" b="1" spc="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olması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gereken</a:t>
            </a:r>
            <a:r>
              <a:rPr sz="24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en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az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60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milyon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kız </a:t>
            </a:r>
            <a:r>
              <a:rPr sz="2400" b="1" spc="-6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çocuğu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cinsiyet</a:t>
            </a:r>
            <a:r>
              <a:rPr sz="24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tercihli</a:t>
            </a:r>
            <a:r>
              <a:rPr sz="24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kürtaj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veya</a:t>
            </a:r>
            <a:r>
              <a:rPr sz="2400" b="1" spc="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erkek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çocuklarından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daha önemsiz olarak görüldükleri için 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yetersiz</a:t>
            </a:r>
            <a:r>
              <a:rPr sz="2400" b="1" spc="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bakım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nedeniyle</a:t>
            </a:r>
            <a:r>
              <a:rPr sz="24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çeşitli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toplumlarda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"kayıp"lar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87807"/>
            <a:ext cx="8044180" cy="5514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05485" indent="141605">
              <a:lnSpc>
                <a:spcPct val="112900"/>
              </a:lnSpc>
              <a:spcBef>
                <a:spcPts val="100"/>
              </a:spcBef>
            </a:pP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b)Eşi</a:t>
            </a:r>
            <a:r>
              <a:rPr sz="2400" b="1" spc="-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000099"/>
                </a:solidFill>
                <a:latin typeface="Arial"/>
                <a:cs typeface="Arial"/>
              </a:rPr>
              <a:t>veya</a:t>
            </a:r>
            <a:r>
              <a:rPr sz="2400" b="1" spc="3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birlikte</a:t>
            </a:r>
            <a:r>
              <a:rPr sz="2400" b="1" spc="-4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olduğu</a:t>
            </a:r>
            <a:r>
              <a:rPr sz="2400" b="1" spc="-4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kişi(ler)</a:t>
            </a:r>
            <a:r>
              <a:rPr sz="2400" b="1" spc="-3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dışındakilerden </a:t>
            </a:r>
            <a:r>
              <a:rPr sz="2400" b="1" spc="-65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kadına yönelik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şiddet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42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15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yaşından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sonra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100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kadından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yaklaşık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17'si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yakın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ilişkide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oldukları erkekler </a:t>
            </a:r>
            <a:r>
              <a:rPr sz="2400" spc="-85" dirty="0">
                <a:solidFill>
                  <a:srgbClr val="003366"/>
                </a:solidFill>
                <a:latin typeface="Arial MT"/>
                <a:cs typeface="Arial MT"/>
              </a:rPr>
              <a:t>dışındakilerden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 </a:t>
            </a:r>
            <a:r>
              <a:rPr sz="2400" spc="-19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003366"/>
                </a:solidFill>
                <a:latin typeface="Arial MT"/>
                <a:cs typeface="Arial MT"/>
              </a:rPr>
              <a:t>görmüş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(%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41babaları,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%32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anneleri,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%16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ağabeyleri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endParaRPr sz="2400">
              <a:latin typeface="Arial MT"/>
              <a:cs typeface="Arial MT"/>
            </a:endParaRPr>
          </a:p>
          <a:p>
            <a:pPr marL="355600">
              <a:lnSpc>
                <a:spcPts val="2305"/>
              </a:lnSpc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%8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90" dirty="0">
                <a:solidFill>
                  <a:srgbClr val="003366"/>
                </a:solidFill>
                <a:latin typeface="Arial MT"/>
                <a:cs typeface="Arial MT"/>
              </a:rPr>
              <a:t>öğretmenleri)</a:t>
            </a:r>
            <a:endParaRPr sz="2400">
              <a:latin typeface="Arial MT"/>
              <a:cs typeface="Arial MT"/>
            </a:endParaRPr>
          </a:p>
          <a:p>
            <a:pPr marL="355600" marR="318770" indent="-342900">
              <a:lnSpc>
                <a:spcPct val="8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10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0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3'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yak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204" dirty="0">
                <a:solidFill>
                  <a:srgbClr val="003366"/>
                </a:solidFill>
                <a:latin typeface="Arial MT"/>
                <a:cs typeface="Arial MT"/>
              </a:rPr>
              <a:t>işkid</a:t>
            </a:r>
            <a:r>
              <a:rPr sz="2400" spc="-22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olduğ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ekler  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94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28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ndakiler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cinsel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95" dirty="0">
                <a:solidFill>
                  <a:srgbClr val="003366"/>
                </a:solidFill>
                <a:latin typeface="Arial MT"/>
                <a:cs typeface="Arial MT"/>
              </a:rPr>
              <a:t>görmüş</a:t>
            </a:r>
            <a:r>
              <a:rPr sz="2400" spc="-85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(%52si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tanımadıkları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kişiler,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%18 erkek </a:t>
            </a: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arkadaşlar,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%12 erkek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akrabalar)</a:t>
            </a:r>
            <a:endParaRPr sz="2400">
              <a:latin typeface="Arial MT"/>
              <a:cs typeface="Arial MT"/>
            </a:endParaRPr>
          </a:p>
          <a:p>
            <a:pPr marL="355600" marR="439420" indent="-342900">
              <a:lnSpc>
                <a:spcPts val="231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%7si 15 </a:t>
            </a:r>
            <a:r>
              <a:rPr sz="2400" spc="-160" dirty="0">
                <a:solidFill>
                  <a:srgbClr val="003366"/>
                </a:solidFill>
                <a:latin typeface="Arial MT"/>
                <a:cs typeface="Arial MT"/>
              </a:rPr>
              <a:t>yaşından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önce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cinsel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istismar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345" dirty="0">
                <a:solidFill>
                  <a:srgbClr val="003366"/>
                </a:solidFill>
                <a:latin typeface="Arial MT"/>
                <a:cs typeface="Arial MT"/>
              </a:rPr>
              <a:t>yaşamış</a:t>
            </a:r>
            <a:r>
              <a:rPr sz="2400" spc="-3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(%42'si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tanımadıkları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kişiler,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%30'u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ise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erkek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akrabalar).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3366"/>
              </a:buClr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355600" marR="661670" indent="-342900">
              <a:lnSpc>
                <a:spcPct val="8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***Kentsel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yerleşim</a:t>
            </a:r>
            <a:r>
              <a:rPr sz="2400" b="1" spc="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alanlarında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yaşayan</a:t>
            </a:r>
            <a:r>
              <a:rPr sz="2400" b="1" spc="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kadınlar </a:t>
            </a:r>
            <a:r>
              <a:rPr sz="2400" b="1" spc="-6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açısından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cinsel istismar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kırsal</a:t>
            </a:r>
            <a:r>
              <a:rPr sz="24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alanda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yaşayan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 kadınların</a:t>
            </a:r>
            <a:r>
              <a:rPr sz="24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3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 katı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daha fazladır.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7891"/>
            <a:ext cx="794893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i="0" spc="-5" dirty="0">
                <a:latin typeface="Arial"/>
                <a:cs typeface="Arial"/>
              </a:rPr>
              <a:t>Eğitim durumuna</a:t>
            </a:r>
            <a:r>
              <a:rPr sz="2800" i="0" spc="40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göre</a:t>
            </a:r>
            <a:r>
              <a:rPr sz="2800" i="0" spc="15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fiziksel, cinsel</a:t>
            </a:r>
            <a:r>
              <a:rPr sz="2800" i="0" spc="5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şiddet</a:t>
            </a:r>
            <a:r>
              <a:rPr sz="2800" i="0" spc="15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ve </a:t>
            </a:r>
            <a:r>
              <a:rPr sz="2800" i="0" spc="-765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duygusal</a:t>
            </a:r>
            <a:r>
              <a:rPr sz="2800" i="0" spc="6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istismar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8973"/>
            <a:ext cx="7979409" cy="448945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109220" indent="-342900">
              <a:lnSpc>
                <a:spcPct val="9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470" dirty="0">
                <a:solidFill>
                  <a:srgbClr val="003366"/>
                </a:solidFill>
                <a:latin typeface="Arial MT"/>
                <a:cs typeface="Arial MT"/>
              </a:rPr>
              <a:t>Eğ</a:t>
            </a:r>
            <a:r>
              <a:rPr sz="2400" spc="-13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tim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düzeyi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art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as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 cinsel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  </a:t>
            </a:r>
            <a:r>
              <a:rPr sz="2400" spc="-190" dirty="0">
                <a:solidFill>
                  <a:srgbClr val="003366"/>
                </a:solidFill>
                <a:latin typeface="Arial MT"/>
                <a:cs typeface="Arial MT"/>
              </a:rPr>
              <a:t>yaşan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yüzdesini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azalt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aktad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r.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Ö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neğin</a:t>
            </a:r>
            <a:r>
              <a:rPr sz="2400" spc="-9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hi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 </a:t>
            </a:r>
            <a:r>
              <a:rPr sz="2400" spc="-145" dirty="0">
                <a:solidFill>
                  <a:srgbClr val="003366"/>
                </a:solidFill>
                <a:latin typeface="Arial MT"/>
                <a:cs typeface="Arial MT"/>
              </a:rPr>
              <a:t>eğitimi  </a:t>
            </a:r>
            <a:r>
              <a:rPr sz="2400" spc="-60" dirty="0">
                <a:solidFill>
                  <a:srgbClr val="003366"/>
                </a:solidFill>
                <a:latin typeface="Arial MT"/>
                <a:cs typeface="Arial MT"/>
              </a:rPr>
              <a:t>olmayan/ilköğretimi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bitirmemiş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%56'sı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 cinsel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2400" spc="-1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maruz kalırken, lise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üzeri 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eğitim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grubunda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bu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oran,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%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27'ye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5" dirty="0">
                <a:solidFill>
                  <a:srgbClr val="003366"/>
                </a:solidFill>
                <a:latin typeface="Arial MT"/>
                <a:cs typeface="Arial MT"/>
              </a:rPr>
              <a:t>düşmektedir.</a:t>
            </a:r>
            <a:endParaRPr sz="2400">
              <a:latin typeface="Arial MT"/>
              <a:cs typeface="Arial MT"/>
            </a:endParaRPr>
          </a:p>
          <a:p>
            <a:pPr marL="355600" marR="153670" indent="-342900">
              <a:lnSpc>
                <a:spcPts val="2590"/>
              </a:lnSpc>
              <a:spcBef>
                <a:spcPts val="61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 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eğitim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düzeyi arttıkça </a:t>
            </a:r>
            <a:r>
              <a:rPr sz="2400" spc="-204" dirty="0">
                <a:solidFill>
                  <a:srgbClr val="003366"/>
                </a:solidFill>
                <a:latin typeface="Arial MT"/>
                <a:cs typeface="Arial MT"/>
              </a:rPr>
              <a:t>eşleri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birlikte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oldukları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35" dirty="0">
                <a:solidFill>
                  <a:srgbClr val="003366"/>
                </a:solidFill>
                <a:latin typeface="Arial MT"/>
                <a:cs typeface="Arial MT"/>
              </a:rPr>
              <a:t>kişi(ler)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tarafından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cinsel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şiddete </a:t>
            </a:r>
            <a:r>
              <a:rPr sz="2400" spc="-1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maruz kalan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oranının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azaldığı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görülmektedir.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ct val="90000"/>
              </a:lnSpc>
              <a:spcBef>
                <a:spcPts val="5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Diğer taraftan,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lise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ve üzeri eğitimi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olan her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10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kadından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yaklaşık</a:t>
            </a:r>
            <a:r>
              <a:rPr sz="2400" b="1" spc="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3'ünün,</a:t>
            </a:r>
            <a:r>
              <a:rPr sz="24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hayatının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herhangi bir 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döneminde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yakın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ilişki içinde olduğu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erkek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tarafından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fiziksel 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veya</a:t>
            </a:r>
            <a:r>
              <a:rPr sz="24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cinsel</a:t>
            </a:r>
            <a:r>
              <a:rPr sz="24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r>
              <a:rPr sz="2400" b="1" spc="-10" dirty="0">
                <a:solidFill>
                  <a:srgbClr val="003366"/>
                </a:solidFill>
                <a:latin typeface="Arial"/>
                <a:cs typeface="Arial"/>
              </a:rPr>
              <a:t> yaşamış</a:t>
            </a:r>
            <a:r>
              <a:rPr sz="24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olması </a:t>
            </a:r>
            <a:r>
              <a:rPr sz="2400" b="1" spc="-65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dikkat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çekicidir.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274320"/>
            <a:ext cx="8229600" cy="585215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611" y="274320"/>
            <a:ext cx="8496300" cy="5852159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6073" rIns="0" bIns="0" rtlCol="0">
            <a:spAutoFit/>
          </a:bodyPr>
          <a:lstStyle/>
          <a:p>
            <a:pPr marL="3453129" marR="5080" indent="-3283585">
              <a:lnSpc>
                <a:spcPct val="100000"/>
              </a:lnSpc>
              <a:spcBef>
                <a:spcPts val="95"/>
              </a:spcBef>
            </a:pPr>
            <a:r>
              <a:rPr sz="2800" i="0" spc="-10" dirty="0">
                <a:latin typeface="Arial"/>
                <a:cs typeface="Arial"/>
              </a:rPr>
              <a:t>Bir </a:t>
            </a:r>
            <a:r>
              <a:rPr sz="2800" i="0" spc="-5" dirty="0">
                <a:latin typeface="Arial"/>
                <a:cs typeface="Arial"/>
              </a:rPr>
              <a:t>Güç Kullanma</a:t>
            </a:r>
            <a:r>
              <a:rPr sz="2800" i="0" spc="2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ve</a:t>
            </a:r>
            <a:r>
              <a:rPr sz="2800" i="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Kontrol</a:t>
            </a:r>
            <a:r>
              <a:rPr sz="2800" i="0" spc="20" dirty="0">
                <a:latin typeface="Arial"/>
                <a:cs typeface="Arial"/>
              </a:rPr>
              <a:t> </a:t>
            </a:r>
            <a:r>
              <a:rPr sz="2800" i="0" spc="-5" dirty="0">
                <a:latin typeface="Arial"/>
                <a:cs typeface="Arial"/>
              </a:rPr>
              <a:t>Aracı olarak Eril </a:t>
            </a:r>
            <a:r>
              <a:rPr sz="2800" i="0" spc="-765" dirty="0">
                <a:latin typeface="Arial"/>
                <a:cs typeface="Arial"/>
              </a:rPr>
              <a:t> </a:t>
            </a:r>
            <a:r>
              <a:rPr sz="2800" i="0" spc="-10" dirty="0">
                <a:latin typeface="Arial"/>
                <a:cs typeface="Arial"/>
              </a:rPr>
              <a:t>Şiddet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8973"/>
            <a:ext cx="7987665" cy="3830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735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0" dirty="0">
                <a:solidFill>
                  <a:srgbClr val="003366"/>
                </a:solidFill>
                <a:latin typeface="Arial MT"/>
                <a:cs typeface="Arial MT"/>
              </a:rPr>
              <a:t>Şiddeti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belli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tek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nedene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 nedenler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setine</a:t>
            </a:r>
            <a:endParaRPr sz="2400">
              <a:latin typeface="Arial MT"/>
              <a:cs typeface="Arial MT"/>
            </a:endParaRPr>
          </a:p>
          <a:p>
            <a:pPr marL="355600">
              <a:lnSpc>
                <a:spcPts val="2735"/>
              </a:lnSpc>
            </a:pP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bağlamak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zordur.</a:t>
            </a:r>
            <a:endParaRPr sz="2400">
              <a:latin typeface="Arial MT"/>
              <a:cs typeface="Arial MT"/>
            </a:endParaRPr>
          </a:p>
          <a:p>
            <a:pPr marL="355600" marR="262255" indent="-342900">
              <a:lnSpc>
                <a:spcPct val="9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Eril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esa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olara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as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ndak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iktidar  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eşitsizl</a:t>
            </a:r>
            <a:r>
              <a:rPr sz="2400" spc="-8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280" dirty="0">
                <a:solidFill>
                  <a:srgbClr val="003366"/>
                </a:solidFill>
                <a:latin typeface="Arial MT"/>
                <a:cs typeface="Arial MT"/>
              </a:rPr>
              <a:t>ğin</a:t>
            </a:r>
            <a:r>
              <a:rPr sz="2400" spc="-254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bağl</a:t>
            </a: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olara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90" dirty="0">
                <a:solidFill>
                  <a:srgbClr val="003366"/>
                </a:solidFill>
                <a:latin typeface="Arial MT"/>
                <a:cs typeface="Arial MT"/>
              </a:rPr>
              <a:t>yaşan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akt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genell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kle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erkekler,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üzerinde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otorite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0" dirty="0">
                <a:solidFill>
                  <a:srgbClr val="003366"/>
                </a:solidFill>
                <a:latin typeface="Arial MT"/>
                <a:cs typeface="Arial MT"/>
              </a:rPr>
              <a:t>sağlamak,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onu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kontrol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alt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nd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tu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abi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kul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  </a:t>
            </a:r>
            <a:r>
              <a:rPr sz="2400" spc="-70" dirty="0">
                <a:solidFill>
                  <a:srgbClr val="003366"/>
                </a:solidFill>
                <a:latin typeface="Arial MT"/>
                <a:cs typeface="Arial MT"/>
              </a:rPr>
              <a:t>başvurmaktadırlar.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ct val="9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0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güç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kullanma</a:t>
            </a:r>
            <a:r>
              <a:rPr sz="24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meselesidir</a:t>
            </a:r>
            <a:r>
              <a:rPr sz="24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toplumsal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anlamda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güce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sahip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olan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(ya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bazen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iktidarını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tehlike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altında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gören)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erkek, kadın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üzerindeki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kontrolünü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zaman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kul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anara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35" dirty="0">
                <a:solidFill>
                  <a:srgbClr val="003366"/>
                </a:solidFill>
                <a:latin typeface="Arial MT"/>
                <a:cs typeface="Arial MT"/>
              </a:rPr>
              <a:t>sağlamak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tad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8200" y="483234"/>
            <a:ext cx="59277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-415" dirty="0">
                <a:latin typeface="Arial MT"/>
                <a:cs typeface="Arial MT"/>
              </a:rPr>
              <a:t>Öğrenilmiş</a:t>
            </a:r>
            <a:r>
              <a:rPr sz="4400" b="0" i="0" spc="-20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Bir </a:t>
            </a:r>
            <a:r>
              <a:rPr sz="4400" b="0" i="0" spc="-280" dirty="0">
                <a:latin typeface="Arial MT"/>
                <a:cs typeface="Arial MT"/>
              </a:rPr>
              <a:t>Davranış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7981315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64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95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lerin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335" dirty="0">
                <a:solidFill>
                  <a:srgbClr val="003366"/>
                </a:solidFill>
                <a:latin typeface="Arial MT"/>
                <a:cs typeface="Arial MT"/>
              </a:rPr>
              <a:t>yaşa</a:t>
            </a:r>
            <a:r>
              <a:rPr sz="3200" spc="-254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kadınl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rın 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kendi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bab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evlerind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 </a:t>
            </a:r>
            <a:r>
              <a:rPr sz="3200" spc="-405" dirty="0">
                <a:solidFill>
                  <a:srgbClr val="003366"/>
                </a:solidFill>
                <a:latin typeface="Arial MT"/>
                <a:cs typeface="Arial MT"/>
              </a:rPr>
              <a:t>şid</a:t>
            </a:r>
            <a:r>
              <a:rPr sz="3200" spc="-39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sı  ve/veya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85" dirty="0">
                <a:solidFill>
                  <a:srgbClr val="003366"/>
                </a:solidFill>
                <a:latin typeface="Arial MT"/>
                <a:cs typeface="Arial MT"/>
              </a:rPr>
              <a:t>eşlerinin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evinde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7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80" dirty="0">
                <a:solidFill>
                  <a:srgbClr val="003366"/>
                </a:solidFill>
                <a:latin typeface="Arial MT"/>
                <a:cs typeface="Arial MT"/>
              </a:rPr>
              <a:t>yaşanması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00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hem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erkekler,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hem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tarafından </a:t>
            </a:r>
            <a:r>
              <a:rPr sz="32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öğrenilmiş </a:t>
            </a:r>
            <a:r>
              <a:rPr sz="32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bir </a:t>
            </a:r>
            <a:r>
              <a:rPr sz="32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davranış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spc="-185" dirty="0">
                <a:solidFill>
                  <a:srgbClr val="003366"/>
                </a:solidFill>
                <a:latin typeface="Arial MT"/>
                <a:cs typeface="Arial MT"/>
              </a:rPr>
              <a:t>olduğunu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ortaya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koymaktadır.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663"/>
            <a:ext cx="7799070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5" dirty="0">
                <a:solidFill>
                  <a:srgbClr val="003366"/>
                </a:solidFill>
                <a:latin typeface="Arial MT"/>
                <a:cs typeface="Arial MT"/>
              </a:rPr>
              <a:t>Şidde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tin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çok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kü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09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3200" spc="-7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larda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iti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aren 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yaşanması,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içinde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babanın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anneye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320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3200" spc="-3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uygu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ad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3200" spc="-500" dirty="0">
                <a:solidFill>
                  <a:srgbClr val="003366"/>
                </a:solidFill>
                <a:latin typeface="Arial MT"/>
                <a:cs typeface="Arial MT"/>
              </a:rPr>
              <a:t>ğı</a:t>
            </a:r>
            <a:r>
              <a:rPr sz="3200" spc="-44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ın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gözl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nm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si,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320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3200" spc="-3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tin 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normalleştirilmesine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yol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açmakta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2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erkeklerin kadınlarla </a:t>
            </a:r>
            <a:r>
              <a:rPr sz="3200" spc="-130" dirty="0">
                <a:solidFill>
                  <a:srgbClr val="003366"/>
                </a:solidFill>
                <a:latin typeface="Arial MT"/>
                <a:cs typeface="Arial MT"/>
              </a:rPr>
              <a:t>ilişkilerinde </a:t>
            </a:r>
            <a:r>
              <a:rPr sz="32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'onları kontrol altında </a:t>
            </a:r>
            <a:r>
              <a:rPr sz="32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tutmak', 'hizaya </a:t>
            </a:r>
            <a:r>
              <a:rPr sz="32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sokmak'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için kendilerince zorunlu olarak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başvurulan</a:t>
            </a:r>
            <a:r>
              <a:rPr sz="3200" spc="-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araç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haline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gelmektedir.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663"/>
            <a:ext cx="7862570" cy="441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Kadınların ise baba evlerinde 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şiddet </a:t>
            </a:r>
            <a:r>
              <a:rPr sz="3200" spc="-2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sı,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kü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09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3200" spc="-7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larda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iti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are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 </a:t>
            </a:r>
            <a:r>
              <a:rPr sz="3200" spc="-325" dirty="0">
                <a:solidFill>
                  <a:srgbClr val="003366"/>
                </a:solidFill>
                <a:latin typeface="Arial MT"/>
                <a:cs typeface="Arial MT"/>
              </a:rPr>
              <a:t>şidde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te 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tanık </a:t>
            </a:r>
            <a:r>
              <a:rPr sz="3200" spc="-204" dirty="0">
                <a:solidFill>
                  <a:srgbClr val="003366"/>
                </a:solidFill>
                <a:latin typeface="Arial MT"/>
                <a:cs typeface="Arial MT"/>
              </a:rPr>
              <a:t>oluşları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onları </a:t>
            </a:r>
            <a:r>
              <a:rPr sz="3200" spc="-27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0" dirty="0">
                <a:solidFill>
                  <a:srgbClr val="003366"/>
                </a:solidFill>
                <a:latin typeface="Arial MT"/>
                <a:cs typeface="Arial MT"/>
              </a:rPr>
              <a:t>karşısında </a:t>
            </a:r>
            <a:r>
              <a:rPr sz="3200" spc="-1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öğrenilmiş bir </a:t>
            </a:r>
            <a:r>
              <a:rPr sz="32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Arial"/>
                <a:cs typeface="Arial"/>
              </a:rPr>
              <a:t>çaresizlik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durumuna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sokabilmektedir. Özellikle de çocuklarının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45" dirty="0">
                <a:solidFill>
                  <a:srgbClr val="003366"/>
                </a:solidFill>
                <a:latin typeface="Arial MT"/>
                <a:cs typeface="Arial MT"/>
              </a:rPr>
              <a:t>olduğu</a:t>
            </a:r>
            <a:r>
              <a:rPr sz="3200" spc="-2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50" dirty="0">
                <a:solidFill>
                  <a:srgbClr val="003366"/>
                </a:solidFill>
                <a:latin typeface="Arial MT"/>
                <a:cs typeface="Arial MT"/>
              </a:rPr>
              <a:t>koşullarda,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çocuklar 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annelerinden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25" dirty="0">
                <a:solidFill>
                  <a:srgbClr val="003366"/>
                </a:solidFill>
                <a:latin typeface="Arial MT"/>
                <a:cs typeface="Arial MT"/>
              </a:rPr>
              <a:t>öğrendikleri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biçimde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hareket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edebilmekte,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şiddeti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 kader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olara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kabul 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tmeye 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yönelebilmektedirler.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21917"/>
            <a:ext cx="8051800" cy="3446779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355600" marR="5080" indent="-342900">
              <a:lnSpc>
                <a:spcPct val="80600"/>
              </a:lnSpc>
              <a:spcBef>
                <a:spcPts val="85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u="heavy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Öğrenilmiş </a:t>
            </a:r>
            <a:r>
              <a:rPr sz="3200" b="1" u="heavy" spc="-5" dirty="0">
                <a:solidFill>
                  <a:srgbClr val="003366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Çaresizlik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: </a:t>
            </a:r>
            <a:r>
              <a:rPr sz="2400" spc="-229" dirty="0">
                <a:solidFill>
                  <a:srgbClr val="003366"/>
                </a:solidFill>
                <a:latin typeface="Arial MT"/>
                <a:cs typeface="Arial MT"/>
              </a:rPr>
              <a:t>Öğrenilmiş</a:t>
            </a:r>
            <a:r>
              <a:rPr sz="2400" spc="204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çaresizlik,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kişinin</a:t>
            </a:r>
            <a:r>
              <a:rPr sz="2400" spc="-17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herhangi bir durumda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çok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sayıda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başarısızlığa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29" dirty="0">
                <a:solidFill>
                  <a:srgbClr val="003366"/>
                </a:solidFill>
                <a:latin typeface="Arial MT"/>
                <a:cs typeface="Arial MT"/>
              </a:rPr>
              <a:t>uğra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k,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400" dirty="0">
                <a:solidFill>
                  <a:srgbClr val="003366"/>
                </a:solidFill>
                <a:latin typeface="Arial MT"/>
                <a:cs typeface="Arial MT"/>
              </a:rPr>
              <a:t>şey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aps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d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hiçb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003366"/>
                </a:solidFill>
                <a:latin typeface="Arial MT"/>
                <a:cs typeface="Arial MT"/>
              </a:rPr>
              <a:t>şeyin  </a:t>
            </a:r>
            <a:r>
              <a:rPr sz="2400" spc="-215" dirty="0">
                <a:solidFill>
                  <a:srgbClr val="003366"/>
                </a:solidFill>
                <a:latin typeface="Arial MT"/>
                <a:cs typeface="Arial MT"/>
              </a:rPr>
              <a:t>değişmeyeceğini,</a:t>
            </a:r>
            <a:r>
              <a:rPr sz="2400" spc="-2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olayların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kendi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kontrolünde </a:t>
            </a:r>
            <a:r>
              <a:rPr sz="2400" spc="-105" dirty="0">
                <a:solidFill>
                  <a:srgbClr val="003366"/>
                </a:solidFill>
                <a:latin typeface="Arial MT"/>
                <a:cs typeface="Arial MT"/>
              </a:rPr>
              <a:t>olmadığını,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o konuda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 daha asla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başarıya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ulaşamayacağını 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düşünüp,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 daha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deneme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cesaretini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kaybetmesidir.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00">
              <a:latin typeface="Arial MT"/>
              <a:cs typeface="Arial MT"/>
            </a:endParaRPr>
          </a:p>
          <a:p>
            <a:pPr marL="355600" marR="581025">
              <a:lnSpc>
                <a:spcPct val="80100"/>
              </a:lnSpc>
            </a:pPr>
            <a:r>
              <a:rPr sz="2400" spc="-450" dirty="0">
                <a:solidFill>
                  <a:srgbClr val="003366"/>
                </a:solidFill>
                <a:latin typeface="Arial MT"/>
                <a:cs typeface="Arial MT"/>
              </a:rPr>
              <a:t>Öğ</a:t>
            </a:r>
            <a:r>
              <a:rPr sz="2400" spc="-16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eni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22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98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çar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esizl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k,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geç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229" dirty="0">
                <a:solidFill>
                  <a:srgbClr val="003366"/>
                </a:solidFill>
                <a:latin typeface="Arial MT"/>
                <a:cs typeface="Arial MT"/>
              </a:rPr>
              <a:t>iştek</a:t>
            </a:r>
            <a:r>
              <a:rPr sz="2400" spc="-1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ac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deneyimlerden  çıkarılan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negatif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90" dirty="0">
                <a:solidFill>
                  <a:srgbClr val="003366"/>
                </a:solidFill>
                <a:latin typeface="Arial MT"/>
                <a:cs typeface="Arial MT"/>
              </a:rPr>
              <a:t>şartlanmaların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bugünkü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5" dirty="0">
                <a:solidFill>
                  <a:srgbClr val="003366"/>
                </a:solidFill>
                <a:latin typeface="Arial MT"/>
                <a:cs typeface="Arial MT"/>
              </a:rPr>
              <a:t>davranışları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belirlemesidir.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8126" y="515238"/>
            <a:ext cx="7527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0" u="heavy" spc="-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Şiddet</a:t>
            </a:r>
            <a:r>
              <a:rPr sz="4000" i="0" u="heavy" spc="-1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4000" i="0" u="heavy" spc="-1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neden </a:t>
            </a:r>
            <a:r>
              <a:rPr sz="4000" i="0" u="heavy" spc="-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bu </a:t>
            </a:r>
            <a:r>
              <a:rPr sz="4000" i="0" u="heavy" spc="-1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kadar</a:t>
            </a:r>
            <a:r>
              <a:rPr sz="4000" i="0" u="heavy" spc="1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4000" i="0" u="heavy" spc="-1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yaygın?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4589"/>
            <a:ext cx="7656830" cy="3868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i="1" dirty="0">
                <a:solidFill>
                  <a:srgbClr val="003366"/>
                </a:solidFill>
                <a:latin typeface="Arial"/>
                <a:cs typeface="Arial"/>
              </a:rPr>
              <a:t>Kadınlar</a:t>
            </a:r>
            <a:r>
              <a:rPr sz="2000" b="1" i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003366"/>
                </a:solidFill>
                <a:latin typeface="Arial"/>
                <a:cs typeface="Arial"/>
              </a:rPr>
              <a:t>açısından</a:t>
            </a:r>
            <a:r>
              <a:rPr sz="2000" b="1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003366"/>
                </a:solidFill>
                <a:latin typeface="Arial"/>
                <a:cs typeface="Arial"/>
              </a:rPr>
              <a:t>şiddetin</a:t>
            </a:r>
            <a:r>
              <a:rPr sz="2000" b="1" i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3366"/>
                </a:solidFill>
                <a:latin typeface="Arial"/>
                <a:cs typeface="Arial"/>
              </a:rPr>
              <a:t>nedenleri</a:t>
            </a:r>
            <a:endParaRPr sz="2000">
              <a:latin typeface="Arial"/>
              <a:cs typeface="Arial"/>
            </a:endParaRPr>
          </a:p>
          <a:p>
            <a:pPr marL="292735" indent="-280670">
              <a:lnSpc>
                <a:spcPct val="100000"/>
              </a:lnSpc>
              <a:spcBef>
                <a:spcPts val="5"/>
              </a:spcBef>
              <a:buFont typeface="Arial"/>
              <a:buAutoNum type="arabicPeriod"/>
              <a:tabLst>
                <a:tab pos="293370" algn="l"/>
              </a:tabLst>
            </a:pP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%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32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erkeğin</a:t>
            </a:r>
            <a:r>
              <a:rPr sz="2000" i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ailesiyle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 yaşanan</a:t>
            </a:r>
            <a:r>
              <a:rPr sz="2000" i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sorunlar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endParaRPr sz="2000">
              <a:latin typeface="Arial MT"/>
              <a:cs typeface="Arial MT"/>
            </a:endParaRPr>
          </a:p>
          <a:p>
            <a:pPr marL="293370" marR="417830" indent="-293370">
              <a:lnSpc>
                <a:spcPct val="80000"/>
              </a:lnSpc>
              <a:spcBef>
                <a:spcPts val="480"/>
              </a:spcBef>
              <a:buFont typeface="Arial"/>
              <a:buAutoNum type="arabicPeriod"/>
              <a:tabLst>
                <a:tab pos="293370" algn="l"/>
                <a:tab pos="941705" algn="l"/>
                <a:tab pos="4408805" algn="l"/>
              </a:tabLst>
            </a:pP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%22	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ono</a:t>
            </a:r>
            <a:r>
              <a:rPr sz="2000" i="1" spc="-10" dirty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2000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sıkın</a:t>
            </a:r>
            <a:r>
              <a:rPr sz="2000" i="1" spc="-10" dirty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ılar/</a:t>
            </a:r>
            <a:r>
              <a:rPr sz="2000" i="1" spc="-10" dirty="0">
                <a:solidFill>
                  <a:srgbClr val="003366"/>
                </a:solidFill>
                <a:latin typeface="Arial"/>
                <a:cs typeface="Arial"/>
              </a:rPr>
              <a:t>z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or</a:t>
            </a:r>
            <a:r>
              <a:rPr sz="2000" i="1" spc="-10" dirty="0">
                <a:solidFill>
                  <a:srgbClr val="003366"/>
                </a:solidFill>
                <a:latin typeface="Arial"/>
                <a:cs typeface="Arial"/>
              </a:rPr>
              <a:t>l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u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la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	(ma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0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nt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rk</a:t>
            </a:r>
            <a:r>
              <a:rPr sz="2000" spc="-32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000" spc="-56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0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370" dirty="0">
                <a:solidFill>
                  <a:srgbClr val="003366"/>
                </a:solidFill>
                <a:latin typeface="Arial MT"/>
                <a:cs typeface="Arial MT"/>
              </a:rPr>
              <a:t>iş 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sorunları,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003366"/>
                </a:solidFill>
                <a:latin typeface="Arial MT"/>
                <a:cs typeface="Arial MT"/>
              </a:rPr>
              <a:t>işsiz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olması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evde</a:t>
            </a:r>
            <a:r>
              <a:rPr sz="20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yeterli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gıda</a:t>
            </a:r>
            <a:r>
              <a:rPr sz="20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olmaması)</a:t>
            </a:r>
            <a:endParaRPr sz="2000">
              <a:latin typeface="Arial MT"/>
              <a:cs typeface="Arial MT"/>
            </a:endParaRPr>
          </a:p>
          <a:p>
            <a:pPr marL="293370" marR="5080" indent="-293370">
              <a:lnSpc>
                <a:spcPct val="80000"/>
              </a:lnSpc>
              <a:spcBef>
                <a:spcPts val="480"/>
              </a:spcBef>
              <a:buFont typeface="Arial"/>
              <a:buAutoNum type="arabicPeriod"/>
              <a:tabLst>
                <a:tab pos="293370" algn="l"/>
              </a:tabLst>
            </a:pP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%21 "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erkekle</a:t>
            </a:r>
            <a:r>
              <a:rPr sz="2000" i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ilgili</a:t>
            </a:r>
            <a:r>
              <a:rPr sz="2000" i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nedenler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14" dirty="0">
                <a:solidFill>
                  <a:srgbClr val="003366"/>
                </a:solidFill>
                <a:latin typeface="Arial MT"/>
                <a:cs typeface="Arial MT"/>
              </a:rPr>
              <a:t>(erkeğin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sinirli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olması, kadını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kıskanması,</a:t>
            </a:r>
            <a:r>
              <a:rPr sz="2000" spc="-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ihanetinden</a:t>
            </a:r>
            <a:r>
              <a:rPr sz="20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75" dirty="0">
                <a:solidFill>
                  <a:srgbClr val="003366"/>
                </a:solidFill>
                <a:latin typeface="Arial MT"/>
                <a:cs typeface="Arial MT"/>
              </a:rPr>
              <a:t>şüphelenmesi,</a:t>
            </a:r>
            <a:r>
              <a:rPr sz="2000" spc="-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30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ayrılmak </a:t>
            </a:r>
            <a:r>
              <a:rPr sz="2000" spc="-5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istemesi,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0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30" dirty="0">
                <a:solidFill>
                  <a:srgbClr val="003366"/>
                </a:solidFill>
                <a:latin typeface="Arial MT"/>
                <a:cs typeface="Arial MT"/>
              </a:rPr>
              <a:t>dışarıda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zaman</a:t>
            </a:r>
            <a:r>
              <a:rPr sz="20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geçirmek</a:t>
            </a:r>
            <a:r>
              <a:rPr sz="2000" spc="-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istemesi,</a:t>
            </a:r>
            <a:r>
              <a:rPr sz="20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30" dirty="0">
                <a:solidFill>
                  <a:srgbClr val="003366"/>
                </a:solidFill>
                <a:latin typeface="Arial MT"/>
                <a:cs typeface="Arial MT"/>
              </a:rPr>
              <a:t>erkeğin </a:t>
            </a:r>
            <a:r>
              <a:rPr sz="20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sorumsuz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olması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000" spc="-130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0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200" dirty="0">
                <a:solidFill>
                  <a:srgbClr val="003366"/>
                </a:solidFill>
                <a:latin typeface="Arial MT"/>
                <a:cs typeface="Arial MT"/>
              </a:rPr>
              <a:t>başka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70" dirty="0">
                <a:solidFill>
                  <a:srgbClr val="003366"/>
                </a:solidFill>
                <a:latin typeface="Arial MT"/>
                <a:cs typeface="Arial MT"/>
              </a:rPr>
              <a:t>eşinin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olması)</a:t>
            </a:r>
            <a:endParaRPr sz="2000">
              <a:latin typeface="Arial MT"/>
              <a:cs typeface="Arial MT"/>
            </a:endParaRPr>
          </a:p>
          <a:p>
            <a:pPr marL="293370" marR="6350" indent="-293370">
              <a:lnSpc>
                <a:spcPct val="80000"/>
              </a:lnSpc>
              <a:spcBef>
                <a:spcPts val="480"/>
              </a:spcBef>
              <a:buFont typeface="Arial"/>
              <a:buAutoNum type="arabicPeriod"/>
              <a:tabLst>
                <a:tab pos="293370" algn="l"/>
              </a:tabLst>
            </a:pP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%18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kadınla ilgili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nedenler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(kadının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cinsel </a:t>
            </a:r>
            <a:r>
              <a:rPr sz="2000" spc="-130" dirty="0">
                <a:solidFill>
                  <a:srgbClr val="003366"/>
                </a:solidFill>
                <a:latin typeface="Arial MT"/>
                <a:cs typeface="Arial MT"/>
              </a:rPr>
              <a:t>ilişkiyi</a:t>
            </a:r>
            <a:r>
              <a:rPr sz="20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reddetmesi,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25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sözünü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dinlememesi,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20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150" dirty="0">
                <a:solidFill>
                  <a:srgbClr val="003366"/>
                </a:solidFill>
                <a:latin typeface="Arial MT"/>
                <a:cs typeface="Arial MT"/>
              </a:rPr>
              <a:t>erkeği</a:t>
            </a:r>
            <a:r>
              <a:rPr sz="20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kıskanması, </a:t>
            </a:r>
            <a:r>
              <a:rPr sz="2000" spc="-5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ad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n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245" dirty="0">
                <a:solidFill>
                  <a:srgbClr val="003366"/>
                </a:solidFill>
                <a:latin typeface="Arial MT"/>
                <a:cs typeface="Arial MT"/>
              </a:rPr>
              <a:t>işl</a:t>
            </a:r>
            <a:r>
              <a:rPr sz="2000" spc="-27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rini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ks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atma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)</a:t>
            </a:r>
            <a:endParaRPr sz="2000">
              <a:latin typeface="Arial MT"/>
              <a:cs typeface="Arial MT"/>
            </a:endParaRPr>
          </a:p>
          <a:p>
            <a:pPr marL="292735" indent="-280670">
              <a:lnSpc>
                <a:spcPct val="100000"/>
              </a:lnSpc>
              <a:buFont typeface="Arial"/>
              <a:buAutoNum type="arabicPeriod"/>
              <a:tabLst>
                <a:tab pos="293370" algn="l"/>
              </a:tabLst>
            </a:pP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%13'ü</a:t>
            </a:r>
            <a:r>
              <a:rPr sz="20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çocuklarla</a:t>
            </a:r>
            <a:r>
              <a:rPr sz="2000" i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ilgili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sorunlar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endParaRPr sz="2000">
              <a:latin typeface="Arial MT"/>
              <a:cs typeface="Arial MT"/>
            </a:endParaRPr>
          </a:p>
          <a:p>
            <a:pPr marL="293370" marR="62230" indent="-293370">
              <a:lnSpc>
                <a:spcPts val="1920"/>
              </a:lnSpc>
              <a:spcBef>
                <a:spcPts val="465"/>
              </a:spcBef>
              <a:buFont typeface="Arial"/>
              <a:buAutoNum type="arabicPeriod"/>
              <a:tabLst>
                <a:tab pos="293370" algn="l"/>
                <a:tab pos="3943985" algn="l"/>
              </a:tabLst>
            </a:pP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%9 </a:t>
            </a:r>
            <a:r>
              <a:rPr sz="2000" spc="-15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Erk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ği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2000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ö</a:t>
            </a:r>
            <a:r>
              <a:rPr sz="2000" i="1" dirty="0">
                <a:solidFill>
                  <a:srgbClr val="003366"/>
                </a:solidFill>
                <a:latin typeface="Arial"/>
                <a:cs typeface="Arial"/>
              </a:rPr>
              <a:t>tü</a:t>
            </a:r>
            <a:r>
              <a:rPr sz="2000" i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alış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2000" i="1" spc="-5" dirty="0">
                <a:solidFill>
                  <a:srgbClr val="003366"/>
                </a:solidFill>
                <a:latin typeface="Arial"/>
                <a:cs typeface="Arial"/>
              </a:rPr>
              <a:t>anlıkla</a:t>
            </a:r>
            <a:r>
              <a:rPr sz="2000" i="1" spc="5" dirty="0">
                <a:solidFill>
                  <a:srgbClr val="003366"/>
                </a:solidFill>
                <a:latin typeface="Arial"/>
                <a:cs typeface="Arial"/>
              </a:rPr>
              <a:t>rı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"	(er</a:t>
            </a:r>
            <a:r>
              <a:rPr sz="2000" spc="1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-229" dirty="0">
                <a:solidFill>
                  <a:srgbClr val="003366"/>
                </a:solidFill>
                <a:latin typeface="Arial MT"/>
                <a:cs typeface="Arial MT"/>
              </a:rPr>
              <a:t>eği</a:t>
            </a:r>
            <a:r>
              <a:rPr sz="2000" spc="-2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al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l kullanma</a:t>
            </a:r>
            <a:r>
              <a:rPr sz="2000" spc="1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0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0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000" spc="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mar  oynaması</a:t>
            </a:r>
            <a:r>
              <a:rPr sz="20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000" spc="-5" dirty="0">
                <a:solidFill>
                  <a:srgbClr val="003366"/>
                </a:solidFill>
                <a:latin typeface="Arial MT"/>
                <a:cs typeface="Arial MT"/>
              </a:rPr>
              <a:t>aldatması)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4479"/>
            <a:ext cx="8030209" cy="4975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12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Her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üç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kadından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az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hayatlarının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 </a:t>
            </a:r>
            <a:r>
              <a:rPr sz="2800" spc="-7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as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spc="-26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14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rla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p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ay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zorlanmış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ya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farklı</a:t>
            </a:r>
            <a:r>
              <a:rPr sz="28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biçimde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tacize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uğramaktadır.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Bunu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yapan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genellikle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kendi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ailesinden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veya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tanıdığı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biridir.</a:t>
            </a:r>
            <a:endParaRPr sz="2800">
              <a:latin typeface="Arial MT"/>
              <a:cs typeface="Arial MT"/>
            </a:endParaRPr>
          </a:p>
          <a:p>
            <a:pPr marL="355600" marR="35369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Kadınların 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yaklaşık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%47'si ilk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cinsel</a:t>
            </a:r>
            <a:r>
              <a:rPr sz="28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0" dirty="0">
                <a:solidFill>
                  <a:srgbClr val="003366"/>
                </a:solidFill>
                <a:latin typeface="Arial MT"/>
                <a:cs typeface="Arial MT"/>
              </a:rPr>
              <a:t>ilişkilerinin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zorla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olduğunu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bildirmektedir.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Kadın cinayet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kurbanlarının 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yaklaşık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%70‘i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erkek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partnerleri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tarafından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öldürülmüştür.</a:t>
            </a:r>
            <a:endParaRPr sz="2800">
              <a:latin typeface="Arial MT"/>
              <a:cs typeface="Arial MT"/>
            </a:endParaRPr>
          </a:p>
          <a:p>
            <a:pPr marL="355600" marR="1881505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ABD'de</a:t>
            </a:r>
            <a:r>
              <a:rPr sz="28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her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15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saniyede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kadın,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kocası/partneri</a:t>
            </a:r>
            <a:r>
              <a:rPr sz="28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tarafından</a:t>
            </a:r>
            <a:r>
              <a:rPr sz="28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dövülüyor.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9369" y="483234"/>
            <a:ext cx="5525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dirty="0">
                <a:latin typeface="Arial MT"/>
                <a:cs typeface="Arial MT"/>
              </a:rPr>
              <a:t>Erkeklerin</a:t>
            </a:r>
            <a:r>
              <a:rPr sz="4400" b="0" i="0" spc="-100" dirty="0">
                <a:latin typeface="Arial MT"/>
                <a:cs typeface="Arial MT"/>
              </a:rPr>
              <a:t> </a:t>
            </a:r>
            <a:r>
              <a:rPr sz="4400" b="0" i="0" dirty="0">
                <a:latin typeface="Arial MT"/>
                <a:cs typeface="Arial MT"/>
              </a:rPr>
              <a:t>Gerekçeleri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8681"/>
            <a:ext cx="7833359" cy="326961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Erk</a:t>
            </a:r>
            <a:r>
              <a:rPr sz="2800" b="1" spc="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l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uyg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5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25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kol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kç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ri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asy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6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15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509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894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ın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2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229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 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kendilerini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0" dirty="0">
                <a:solidFill>
                  <a:srgbClr val="003366"/>
                </a:solidFill>
                <a:latin typeface="Arial MT"/>
                <a:cs typeface="Arial MT"/>
              </a:rPr>
              <a:t>kışkırtmasını</a:t>
            </a:r>
            <a:r>
              <a:rPr sz="28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dile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getirdikleri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görülmektedir.</a:t>
            </a:r>
            <a:endParaRPr sz="2800">
              <a:latin typeface="Arial MT"/>
              <a:cs typeface="Arial MT"/>
            </a:endParaRPr>
          </a:p>
          <a:p>
            <a:pPr marL="355600" marR="97790" indent="-342900">
              <a:lnSpc>
                <a:spcPct val="8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Bu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durum,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erkeklerin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uyguladıkları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şiddetten </a:t>
            </a:r>
            <a:r>
              <a:rPr sz="2800" spc="-1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kendilerinin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10" dirty="0">
                <a:solidFill>
                  <a:srgbClr val="003366"/>
                </a:solidFill>
                <a:latin typeface="Arial MT"/>
                <a:cs typeface="Arial MT"/>
              </a:rPr>
              <a:t>değil,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daha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çok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içinde</a:t>
            </a:r>
            <a:r>
              <a:rPr sz="28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bulundukları </a:t>
            </a:r>
            <a:r>
              <a:rPr sz="2800" spc="-7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koşulların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sorumlu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olduğunu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düşündüklerini </a:t>
            </a:r>
            <a:r>
              <a:rPr sz="2800" spc="-9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göstermesi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açısından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önemlidir.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3845"/>
            <a:ext cx="7978140" cy="564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1610" marR="5080" indent="-2621915">
              <a:lnSpc>
                <a:spcPct val="100000"/>
              </a:lnSpc>
              <a:spcBef>
                <a:spcPts val="95"/>
              </a:spcBef>
            </a:pPr>
            <a:r>
              <a:rPr sz="2800" b="1" i="1" spc="-5" dirty="0">
                <a:solidFill>
                  <a:srgbClr val="000099"/>
                </a:solidFill>
                <a:latin typeface="Arial"/>
                <a:cs typeface="Arial"/>
              </a:rPr>
              <a:t>Kadınların</a:t>
            </a:r>
            <a:r>
              <a:rPr sz="2800" b="1" i="1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0099"/>
                </a:solidFill>
                <a:latin typeface="Arial"/>
                <a:cs typeface="Arial"/>
              </a:rPr>
              <a:t>toplumsal</a:t>
            </a:r>
            <a:r>
              <a:rPr sz="2800" b="1" i="1" spc="2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0099"/>
                </a:solidFill>
                <a:latin typeface="Arial"/>
                <a:cs typeface="Arial"/>
              </a:rPr>
              <a:t>cinsiyet</a:t>
            </a:r>
            <a:r>
              <a:rPr sz="2800" b="1" i="1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0099"/>
                </a:solidFill>
                <a:latin typeface="Arial"/>
                <a:cs typeface="Arial"/>
              </a:rPr>
              <a:t>rolleri ve</a:t>
            </a:r>
            <a:r>
              <a:rPr sz="2800" b="1" i="1" spc="-10" dirty="0">
                <a:solidFill>
                  <a:srgbClr val="000099"/>
                </a:solidFill>
                <a:latin typeface="Arial"/>
                <a:cs typeface="Arial"/>
              </a:rPr>
              <a:t> şiddete </a:t>
            </a:r>
            <a:r>
              <a:rPr sz="2800" b="1" i="1" spc="-76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0099"/>
                </a:solidFill>
                <a:latin typeface="Arial"/>
                <a:cs typeface="Arial"/>
              </a:rPr>
              <a:t>ilişkin</a:t>
            </a:r>
            <a:r>
              <a:rPr sz="2800" b="1" i="1" spc="-1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0099"/>
                </a:solidFill>
                <a:latin typeface="Arial"/>
                <a:cs typeface="Arial"/>
              </a:rPr>
              <a:t>tutumları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50">
              <a:latin typeface="Arial"/>
              <a:cs typeface="Arial"/>
            </a:endParaRPr>
          </a:p>
          <a:p>
            <a:pPr marL="355600" marR="581660" indent="-342900">
              <a:lnSpc>
                <a:spcPts val="303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Bazı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durumlarda</a:t>
            </a:r>
            <a:r>
              <a:rPr sz="28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erkekler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eşlerini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dövebilirler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(kadınların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%14'ü)</a:t>
            </a:r>
            <a:endParaRPr sz="2800">
              <a:latin typeface="Arial MT"/>
              <a:cs typeface="Arial MT"/>
            </a:endParaRPr>
          </a:p>
          <a:p>
            <a:pPr marL="355600" marR="73660" indent="-342900">
              <a:lnSpc>
                <a:spcPts val="302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Kadın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istemese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bile, </a:t>
            </a:r>
            <a:r>
              <a:rPr sz="2800" spc="-235" dirty="0">
                <a:solidFill>
                  <a:srgbClr val="003366"/>
                </a:solidFill>
                <a:latin typeface="Arial MT"/>
                <a:cs typeface="Arial MT"/>
              </a:rPr>
              <a:t>eşiyle</a:t>
            </a:r>
            <a:r>
              <a:rPr sz="2800" spc="-229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cinsel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ilişkiye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girmek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görevidir.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(%31,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her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3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kadından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1)</a:t>
            </a:r>
            <a:endParaRPr sz="2800">
              <a:latin typeface="Arial MT"/>
              <a:cs typeface="Arial MT"/>
            </a:endParaRPr>
          </a:p>
          <a:p>
            <a:pPr marL="355600" marR="822325" indent="-342900">
              <a:lnSpc>
                <a:spcPts val="302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Çocukları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terbiye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etmek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için bazen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dövmek </a:t>
            </a:r>
            <a:r>
              <a:rPr sz="2800" spc="-7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gerekebilir.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(%35)</a:t>
            </a:r>
            <a:endParaRPr sz="2800">
              <a:latin typeface="Arial MT"/>
              <a:cs typeface="Arial MT"/>
            </a:endParaRPr>
          </a:p>
          <a:p>
            <a:pPr marL="355600" marR="762635" indent="-342900">
              <a:lnSpc>
                <a:spcPts val="303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tavır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90" dirty="0">
                <a:solidFill>
                  <a:srgbClr val="003366"/>
                </a:solidFill>
                <a:latin typeface="Arial MT"/>
                <a:cs typeface="Arial MT"/>
              </a:rPr>
              <a:t>davranışlarından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ailenin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erkekleri sorumludur.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(%47)</a:t>
            </a:r>
            <a:endParaRPr sz="2800">
              <a:latin typeface="Arial MT"/>
              <a:cs typeface="Arial MT"/>
            </a:endParaRPr>
          </a:p>
          <a:p>
            <a:pPr marL="355600" marR="501650" indent="-342900">
              <a:lnSpc>
                <a:spcPts val="302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09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894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f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değilse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tartışmamalı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susmalıdır. (%49,3)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3128" y="333882"/>
            <a:ext cx="63176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0" u="heavy" spc="-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Kadınlar</a:t>
            </a:r>
            <a:r>
              <a:rPr i="0" u="heavy" spc="-3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i="0" u="heavy" spc="-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şiddet</a:t>
            </a:r>
            <a:r>
              <a:rPr i="0" u="heavy" spc="-4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i="0" u="heavy" spc="-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karşısında</a:t>
            </a:r>
            <a:r>
              <a:rPr i="0" u="heavy" spc="-4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i="0" u="heavy" spc="-5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yalnız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1353"/>
            <a:ext cx="8046084" cy="425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indent="-610235">
              <a:lnSpc>
                <a:spcPts val="3195"/>
              </a:lnSpc>
              <a:spcBef>
                <a:spcPts val="95"/>
              </a:spcBef>
              <a:buAutoNum type="arabicPeriod"/>
              <a:tabLst>
                <a:tab pos="622300" algn="l"/>
                <a:tab pos="622935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Fizi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cin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484" dirty="0">
                <a:solidFill>
                  <a:srgbClr val="003366"/>
                </a:solidFill>
                <a:latin typeface="Arial MT"/>
                <a:cs typeface="Arial MT"/>
              </a:rPr>
              <a:t>şi</a:t>
            </a:r>
            <a:r>
              <a:rPr sz="2800" spc="-434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 y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90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5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470" dirty="0">
                <a:solidFill>
                  <a:srgbClr val="003366"/>
                </a:solidFill>
                <a:latin typeface="Arial MT"/>
                <a:cs typeface="Arial MT"/>
              </a:rPr>
              <a:t>mış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rın</a:t>
            </a:r>
            <a:endParaRPr sz="2800">
              <a:latin typeface="Arial MT"/>
              <a:cs typeface="Arial MT"/>
            </a:endParaRPr>
          </a:p>
          <a:p>
            <a:pPr marL="622300">
              <a:lnSpc>
                <a:spcPts val="3195"/>
              </a:lnSpc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%51’i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yaşadıkları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04" dirty="0">
                <a:solidFill>
                  <a:srgbClr val="003366"/>
                </a:solidFill>
                <a:latin typeface="Arial MT"/>
                <a:cs typeface="Arial MT"/>
              </a:rPr>
              <a:t>şiddeti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kimseye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anlatmıyor</a:t>
            </a:r>
            <a:endParaRPr sz="2800">
              <a:latin typeface="Arial MT"/>
              <a:cs typeface="Arial MT"/>
            </a:endParaRPr>
          </a:p>
          <a:p>
            <a:pPr marL="622300" indent="-610235">
              <a:lnSpc>
                <a:spcPct val="100000"/>
              </a:lnSpc>
              <a:spcBef>
                <a:spcPts val="340"/>
              </a:spcBef>
              <a:buAutoNum type="arabicPeriod" startAt="2"/>
              <a:tabLst>
                <a:tab pos="622300" algn="l"/>
                <a:tab pos="622935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%34'ü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kendi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ailelerine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anlatmışlar</a:t>
            </a:r>
            <a:endParaRPr sz="2800">
              <a:latin typeface="Arial MT"/>
              <a:cs typeface="Arial MT"/>
            </a:endParaRPr>
          </a:p>
          <a:p>
            <a:pPr marL="407670" indent="-395605">
              <a:lnSpc>
                <a:spcPct val="100000"/>
              </a:lnSpc>
              <a:spcBef>
                <a:spcPts val="335"/>
              </a:spcBef>
              <a:buAutoNum type="arabicPeriod" startAt="2"/>
              <a:tabLst>
                <a:tab pos="408305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%22'si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arkadaşları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veya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komşularına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35" dirty="0">
                <a:solidFill>
                  <a:srgbClr val="003366"/>
                </a:solidFill>
                <a:latin typeface="Arial MT"/>
                <a:cs typeface="Arial MT"/>
              </a:rPr>
              <a:t>anlatmışlar</a:t>
            </a:r>
            <a:endParaRPr sz="2800">
              <a:latin typeface="Arial MT"/>
              <a:cs typeface="Arial MT"/>
            </a:endParaRPr>
          </a:p>
          <a:p>
            <a:pPr marL="407034" indent="-394970">
              <a:lnSpc>
                <a:spcPct val="100000"/>
              </a:lnSpc>
              <a:spcBef>
                <a:spcPts val="335"/>
              </a:spcBef>
              <a:buAutoNum type="arabicPeriod" startAt="2"/>
              <a:tabLst>
                <a:tab pos="40767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%12’si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ailesiyle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315" dirty="0">
                <a:solidFill>
                  <a:srgbClr val="003366"/>
                </a:solidFill>
                <a:latin typeface="Arial MT"/>
                <a:cs typeface="Arial MT"/>
              </a:rPr>
              <a:t>paylaşmış</a:t>
            </a:r>
            <a:endParaRPr sz="2800">
              <a:latin typeface="Arial MT"/>
              <a:cs typeface="Arial MT"/>
            </a:endParaRPr>
          </a:p>
          <a:p>
            <a:pPr marL="622300" marR="565785" indent="-610235">
              <a:lnSpc>
                <a:spcPct val="90000"/>
              </a:lnSpc>
              <a:spcBef>
                <a:spcPts val="675"/>
              </a:spcBef>
            </a:pP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*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*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*Ka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%55'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5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25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et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 </a:t>
            </a:r>
            <a:r>
              <a:rPr sz="2800" spc="-160" dirty="0">
                <a:solidFill>
                  <a:srgbClr val="003366"/>
                </a:solidFill>
                <a:latin typeface="Arial MT"/>
                <a:cs typeface="Arial MT"/>
              </a:rPr>
              <a:t>şiddetten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haberdar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olan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5" dirty="0">
                <a:solidFill>
                  <a:srgbClr val="003366"/>
                </a:solidFill>
                <a:latin typeface="Arial MT"/>
                <a:cs typeface="Arial MT"/>
              </a:rPr>
              <a:t>kişilerden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hiçbirinin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kendilerine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yardım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etmediklerini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90" dirty="0">
                <a:solidFill>
                  <a:srgbClr val="003366"/>
                </a:solidFill>
                <a:latin typeface="Arial MT"/>
                <a:cs typeface="Arial MT"/>
              </a:rPr>
              <a:t>açıklamışlardır.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%17'si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kendi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ailelerinden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yardım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almışlardır.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9435" marR="5080" indent="-178308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Arial"/>
                <a:cs typeface="Arial"/>
              </a:rPr>
              <a:t>K</a:t>
            </a:r>
            <a:r>
              <a:rPr dirty="0"/>
              <a:t>uruma</a:t>
            </a:r>
            <a:r>
              <a:rPr spc="-30" dirty="0"/>
              <a:t> </a:t>
            </a:r>
            <a:r>
              <a:rPr spc="-5" dirty="0"/>
              <a:t>başvurma</a:t>
            </a:r>
            <a:r>
              <a:rPr spc="-35" dirty="0"/>
              <a:t> </a:t>
            </a:r>
            <a:r>
              <a:rPr spc="-5" dirty="0"/>
              <a:t>veya</a:t>
            </a:r>
            <a:r>
              <a:rPr spc="-20" dirty="0"/>
              <a:t> </a:t>
            </a:r>
            <a:r>
              <a:rPr spc="-5" dirty="0"/>
              <a:t>yardım</a:t>
            </a:r>
            <a:r>
              <a:rPr spc="-25" dirty="0"/>
              <a:t> </a:t>
            </a:r>
            <a:r>
              <a:rPr dirty="0"/>
              <a:t>talebinde </a:t>
            </a:r>
            <a:r>
              <a:rPr spc="-869" dirty="0"/>
              <a:t> </a:t>
            </a:r>
            <a:r>
              <a:rPr dirty="0"/>
              <a:t>bulunmama</a:t>
            </a:r>
            <a:r>
              <a:rPr spc="-30" dirty="0"/>
              <a:t> </a:t>
            </a:r>
            <a:r>
              <a:rPr spc="-5" dirty="0"/>
              <a:t>nedenleri</a:t>
            </a:r>
            <a:r>
              <a:rPr i="0" spc="-5" dirty="0">
                <a:latin typeface="Arial"/>
                <a:cs typeface="Arial"/>
              </a:rPr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21104"/>
            <a:ext cx="8022590" cy="492760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245110" indent="-342900" algn="just">
              <a:lnSpc>
                <a:spcPts val="2300"/>
              </a:lnSpc>
              <a:spcBef>
                <a:spcPts val="660"/>
              </a:spcBef>
              <a:buChar char="•"/>
              <a:tabLst>
                <a:tab pos="355600" algn="l"/>
              </a:tabLst>
            </a:pP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yaşadıkları 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şiddetin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çok ciddi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sorun </a:t>
            </a: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olmadığını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ifade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etmişler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(%64)</a:t>
            </a:r>
            <a:endParaRPr sz="2400">
              <a:latin typeface="Arial MT"/>
              <a:cs typeface="Arial MT"/>
            </a:endParaRPr>
          </a:p>
          <a:p>
            <a:pPr marL="355600" marR="638175" indent="-342900" algn="just">
              <a:lnSpc>
                <a:spcPct val="80100"/>
              </a:lnSpc>
              <a:spcBef>
                <a:spcPts val="595"/>
              </a:spcBef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suçlanmaktan korkmak (%16)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(ailenin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adının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kötüye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95" dirty="0">
                <a:solidFill>
                  <a:srgbClr val="003366"/>
                </a:solidFill>
                <a:latin typeface="Arial MT"/>
                <a:cs typeface="Arial MT"/>
              </a:rPr>
              <a:t>çıkacağından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korkma 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utanma/çekinme/suçlanma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korkusu ve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anlatmaya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utanması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vb)</a:t>
            </a:r>
            <a:endParaRPr sz="2400">
              <a:latin typeface="Arial MT"/>
              <a:cs typeface="Arial MT"/>
            </a:endParaRPr>
          </a:p>
          <a:p>
            <a:pPr marL="35560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"birlikte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olduğu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kişiyi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sevmek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affetmek"</a:t>
            </a:r>
            <a:r>
              <a:rPr sz="24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(%11)</a:t>
            </a:r>
            <a:endParaRPr sz="2400">
              <a:latin typeface="Arial MT"/>
              <a:cs typeface="Arial MT"/>
            </a:endParaRPr>
          </a:p>
          <a:p>
            <a:pPr marL="355600" marR="309245" indent="-342900">
              <a:lnSpc>
                <a:spcPct val="8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çocuklarla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ilgili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nedenler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(%11)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(kadının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çocuklarının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mutsuz </a:t>
            </a:r>
            <a:r>
              <a:rPr sz="2400" spc="-105" dirty="0">
                <a:solidFill>
                  <a:srgbClr val="003366"/>
                </a:solidFill>
                <a:latin typeface="Arial MT"/>
                <a:cs typeface="Arial MT"/>
              </a:rPr>
              <a:t>olacağından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korkması,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çocuklarını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75" dirty="0">
                <a:solidFill>
                  <a:srgbClr val="003366"/>
                </a:solidFill>
                <a:latin typeface="Arial MT"/>
                <a:cs typeface="Arial MT"/>
              </a:rPr>
              <a:t>kaybedeceğinden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korkması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160" dirty="0">
                <a:solidFill>
                  <a:srgbClr val="003366"/>
                </a:solidFill>
                <a:latin typeface="Arial MT"/>
                <a:cs typeface="Arial MT"/>
              </a:rPr>
              <a:t>erkeğin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çocukları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tehdit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etmesi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vb)</a:t>
            </a:r>
            <a:endParaRPr sz="2400">
              <a:latin typeface="Arial MT"/>
              <a:cs typeface="Arial MT"/>
            </a:endParaRPr>
          </a:p>
          <a:p>
            <a:pPr marL="355600" marR="752475" indent="-342900">
              <a:lnSpc>
                <a:spcPct val="80000"/>
              </a:lnSpc>
              <a:spcBef>
                <a:spcPts val="58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Nereye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başvuracağını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bilmedikleri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için yardım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talep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etmeyen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kadınların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oranı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%6.9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ts val="23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Yardım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90" dirty="0">
                <a:solidFill>
                  <a:srgbClr val="003366"/>
                </a:solidFill>
                <a:latin typeface="Arial MT"/>
                <a:cs typeface="Arial MT"/>
              </a:rPr>
              <a:t>alabileceğine</a:t>
            </a:r>
            <a:r>
              <a:rPr sz="2400" spc="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14" dirty="0">
                <a:solidFill>
                  <a:srgbClr val="003366"/>
                </a:solidFill>
                <a:latin typeface="Arial MT"/>
                <a:cs typeface="Arial MT"/>
              </a:rPr>
              <a:t>inanmadığı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için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başvuru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yapmayan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400" spc="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oranı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%4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*** Kadınların</a:t>
            </a:r>
            <a:r>
              <a:rPr sz="24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%8’i</a:t>
            </a:r>
            <a:r>
              <a:rPr sz="24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kurumlara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başvurmaktadır.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49830" marR="5080" indent="-219646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Aile </a:t>
            </a:r>
            <a:r>
              <a:rPr dirty="0"/>
              <a:t>içi </a:t>
            </a:r>
            <a:r>
              <a:rPr spc="-5" dirty="0"/>
              <a:t>şiddetle ilgili yanlış inanışlar ya </a:t>
            </a:r>
            <a:r>
              <a:rPr spc="-875" dirty="0"/>
              <a:t> </a:t>
            </a:r>
            <a:r>
              <a:rPr dirty="0"/>
              <a:t>da</a:t>
            </a:r>
            <a:r>
              <a:rPr spc="-25" dirty="0"/>
              <a:t> </a:t>
            </a:r>
            <a:r>
              <a:rPr spc="-5" dirty="0"/>
              <a:t>kalıp</a:t>
            </a:r>
            <a:r>
              <a:rPr spc="-10" dirty="0"/>
              <a:t> yargılar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18842"/>
            <a:ext cx="7769225" cy="4123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idde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sadece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85" dirty="0">
                <a:solidFill>
                  <a:srgbClr val="003366"/>
                </a:solidFill>
                <a:latin typeface="Arial MT"/>
                <a:cs typeface="Arial MT"/>
              </a:rPr>
              <a:t>olduğ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arl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endParaRPr sz="2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idde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san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106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kadar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yayg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003366"/>
                </a:solidFill>
                <a:latin typeface="Arial MT"/>
                <a:cs typeface="Arial MT"/>
              </a:rPr>
              <a:t>deği</a:t>
            </a:r>
            <a:r>
              <a:rPr sz="2400" spc="-10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dir</a:t>
            </a:r>
            <a:endParaRPr sz="2400">
              <a:latin typeface="Arial MT"/>
              <a:cs typeface="Arial MT"/>
            </a:endParaRPr>
          </a:p>
          <a:p>
            <a:pPr marL="355600" marR="688340" indent="-342900">
              <a:lnSpc>
                <a:spcPts val="2300"/>
              </a:lnSpc>
              <a:spcBef>
                <a:spcPts val="56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idde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sadece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yoksul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165" dirty="0">
                <a:solidFill>
                  <a:srgbClr val="003366"/>
                </a:solidFill>
                <a:latin typeface="Arial MT"/>
                <a:cs typeface="Arial MT"/>
              </a:rPr>
              <a:t>eğiti</a:t>
            </a:r>
            <a:r>
              <a:rPr sz="2400" spc="-28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siz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elerde  yaygındır</a:t>
            </a:r>
            <a:endParaRPr sz="2400">
              <a:latin typeface="Arial MT"/>
              <a:cs typeface="Arial MT"/>
            </a:endParaRPr>
          </a:p>
          <a:p>
            <a:pPr marL="355600" marR="480695" indent="-342900">
              <a:lnSpc>
                <a:spcPct val="80000"/>
              </a:lnSpc>
              <a:spcBef>
                <a:spcPts val="6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bireylerini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birbirin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sevgisi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bağl</a:t>
            </a:r>
            <a:r>
              <a:rPr sz="2400" spc="-13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1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106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kadar  yükse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tir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ki,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0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öne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zar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arla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verm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ez.</a:t>
            </a:r>
            <a:endParaRPr sz="2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0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iddet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çocuk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434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-7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t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erbiyes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zor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unludur.</a:t>
            </a:r>
            <a:endParaRPr sz="24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zg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kont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edi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119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iddet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yol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aça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ct val="8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70" dirty="0">
                <a:solidFill>
                  <a:srgbClr val="003366"/>
                </a:solidFill>
                <a:latin typeface="Arial MT"/>
                <a:cs typeface="Arial MT"/>
              </a:rPr>
              <a:t>Eğer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ağdu</a:t>
            </a:r>
            <a:r>
              <a:rPr sz="2400" spc="-12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şiddett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iste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ese/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abul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es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spc="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evin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 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eder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ya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kanuni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haklarını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kullanırdı</a:t>
            </a:r>
            <a:endParaRPr sz="2400">
              <a:latin typeface="Arial MT"/>
              <a:cs typeface="Arial MT"/>
            </a:endParaRPr>
          </a:p>
          <a:p>
            <a:pPr marL="355600" marR="1043940" indent="-342900">
              <a:lnSpc>
                <a:spcPts val="2310"/>
              </a:lnSpc>
              <a:spcBef>
                <a:spcPts val="55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içinde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35" dirty="0">
                <a:solidFill>
                  <a:srgbClr val="003366"/>
                </a:solidFill>
                <a:latin typeface="Arial MT"/>
                <a:cs typeface="Arial MT"/>
              </a:rPr>
              <a:t>şiddetten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kurtuluş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yoktur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10" dirty="0">
                <a:solidFill>
                  <a:srgbClr val="003366"/>
                </a:solidFill>
                <a:latin typeface="Arial MT"/>
                <a:cs typeface="Arial MT"/>
              </a:rPr>
              <a:t>(öğrenilmiş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çaresizlik)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4125" y="483234"/>
            <a:ext cx="40982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-5" dirty="0">
                <a:latin typeface="Arial MT"/>
                <a:cs typeface="Arial MT"/>
              </a:rPr>
              <a:t>Neler</a:t>
            </a:r>
            <a:r>
              <a:rPr sz="4400" b="0" i="0" spc="-80" dirty="0">
                <a:latin typeface="Arial MT"/>
                <a:cs typeface="Arial MT"/>
              </a:rPr>
              <a:t> </a:t>
            </a:r>
            <a:r>
              <a:rPr sz="4400" b="0" i="0" spc="-215" dirty="0">
                <a:latin typeface="Arial MT"/>
                <a:cs typeface="Arial MT"/>
              </a:rPr>
              <a:t>Öğrendik?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7891145" cy="4709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  <a:tab pos="2047875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lar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 yöne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 </a:t>
            </a:r>
            <a:r>
              <a:rPr sz="3200" spc="-405" dirty="0">
                <a:solidFill>
                  <a:srgbClr val="003366"/>
                </a:solidFill>
                <a:latin typeface="Arial MT"/>
                <a:cs typeface="Arial MT"/>
              </a:rPr>
              <a:t>şid</a:t>
            </a:r>
            <a:r>
              <a:rPr sz="3200" spc="-39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et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z 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g</a:t>
            </a:r>
            <a:r>
              <a:rPr sz="3200" spc="-409" dirty="0">
                <a:solidFill>
                  <a:srgbClr val="003366"/>
                </a:solidFill>
                <a:latin typeface="Arial MT"/>
                <a:cs typeface="Arial MT"/>
              </a:rPr>
              <a:t>elişmi</a:t>
            </a:r>
            <a:r>
              <a:rPr sz="3200" spc="-79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ve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  </a:t>
            </a:r>
            <a:r>
              <a:rPr sz="3200" spc="-405" dirty="0">
                <a:solidFill>
                  <a:srgbClr val="003366"/>
                </a:solidFill>
                <a:latin typeface="Arial MT"/>
                <a:cs typeface="Arial MT"/>
              </a:rPr>
              <a:t>gelişmiş	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bütün ülkelerde görülmektedir.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Küresel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sorundur.</a:t>
            </a:r>
            <a:endParaRPr sz="3200">
              <a:latin typeface="Arial MT"/>
              <a:cs typeface="Arial MT"/>
            </a:endParaRPr>
          </a:p>
          <a:p>
            <a:pPr marL="355600" marR="410845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Bölgesel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farklar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olsa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da,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Türkiye’nin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her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yerinde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görülmektedir.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Sadece kırsal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kesimle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sınırlandırılamaz.</a:t>
            </a:r>
            <a:endParaRPr sz="3200">
              <a:latin typeface="Arial MT"/>
              <a:cs typeface="Arial MT"/>
            </a:endParaRPr>
          </a:p>
          <a:p>
            <a:pPr marL="355600" marR="231775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40" dirty="0">
                <a:solidFill>
                  <a:srgbClr val="003366"/>
                </a:solidFill>
                <a:latin typeface="Arial MT"/>
                <a:cs typeface="Arial MT"/>
              </a:rPr>
              <a:t>Eğitim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düzeyinin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yüksek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olması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erkekleri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7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uygulamaktan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alıkoymamaktadır.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9499"/>
            <a:ext cx="7797800" cy="5880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6839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40" dirty="0">
                <a:solidFill>
                  <a:srgbClr val="003366"/>
                </a:solidFill>
                <a:latin typeface="Arial MT"/>
                <a:cs typeface="Arial MT"/>
              </a:rPr>
              <a:t>Eğitim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düzeyinin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yüksek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olması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80" dirty="0">
                <a:solidFill>
                  <a:srgbClr val="003366"/>
                </a:solidFill>
                <a:latin typeface="Arial MT"/>
                <a:cs typeface="Arial MT"/>
              </a:rPr>
              <a:t>şiddetten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korumamaktadır.</a:t>
            </a:r>
            <a:endParaRPr sz="3200">
              <a:latin typeface="Arial MT"/>
              <a:cs typeface="Arial MT"/>
            </a:endParaRPr>
          </a:p>
          <a:p>
            <a:pPr marL="355600" marR="36639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yalnızca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fiziksel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bir olgu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değildir.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34" dirty="0">
                <a:solidFill>
                  <a:srgbClr val="003366"/>
                </a:solidFill>
                <a:latin typeface="Arial MT"/>
                <a:cs typeface="Arial MT"/>
              </a:rPr>
              <a:t>Baş</a:t>
            </a:r>
            <a:r>
              <a:rPr sz="3200" spc="-29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türl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vardır.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aile içi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mesele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değildir.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solidFill>
                  <a:srgbClr val="003366"/>
                </a:solidFill>
                <a:latin typeface="Arial MT"/>
                <a:cs typeface="Arial MT"/>
              </a:rPr>
              <a:t>Şiddet,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hiçbir </a:t>
            </a:r>
            <a:r>
              <a:rPr sz="3200" spc="-320" dirty="0">
                <a:solidFill>
                  <a:srgbClr val="003366"/>
                </a:solidFill>
                <a:latin typeface="Arial MT"/>
                <a:cs typeface="Arial MT"/>
              </a:rPr>
              <a:t>şeyle</a:t>
            </a:r>
            <a:r>
              <a:rPr sz="3200" spc="-3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gerekçelendirilemez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(erkeklerin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10" dirty="0">
                <a:solidFill>
                  <a:srgbClr val="003366"/>
                </a:solidFill>
                <a:latin typeface="Arial MT"/>
                <a:cs typeface="Arial MT"/>
              </a:rPr>
              <a:t>doğası,</a:t>
            </a:r>
            <a:r>
              <a:rPr sz="32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kadınların </a:t>
            </a:r>
            <a:r>
              <a:rPr sz="3200" spc="-135" dirty="0">
                <a:solidFill>
                  <a:srgbClr val="003366"/>
                </a:solidFill>
                <a:latin typeface="Arial MT"/>
                <a:cs typeface="Arial MT"/>
              </a:rPr>
              <a:t>kışkırtması,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maddi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zorluklar,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alkol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vb)</a:t>
            </a:r>
            <a:endParaRPr sz="3200">
              <a:latin typeface="Arial MT"/>
              <a:cs typeface="Arial MT"/>
            </a:endParaRPr>
          </a:p>
          <a:p>
            <a:pPr marL="355600" marR="36703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Hi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(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hiçbi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canlı)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şiddeti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hak  etmez.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70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et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ö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em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3200" spc="-310" dirty="0">
                <a:solidFill>
                  <a:srgbClr val="003366"/>
                </a:solidFill>
                <a:latin typeface="Arial MT"/>
                <a:cs typeface="Arial MT"/>
              </a:rPr>
              <a:t>oşan</a:t>
            </a:r>
            <a:r>
              <a:rPr sz="3200" spc="-395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sebe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id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56832"/>
            <a:ext cx="7998459" cy="45135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kadınların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insan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haklarının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ihlalidir.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suçtur.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cinsiyet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05" dirty="0">
                <a:solidFill>
                  <a:srgbClr val="003366"/>
                </a:solidFill>
                <a:latin typeface="Arial MT"/>
                <a:cs typeface="Arial MT"/>
              </a:rPr>
              <a:t>ayrımcılığının</a:t>
            </a:r>
            <a:r>
              <a:rPr sz="3200" spc="-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biçimidir.</a:t>
            </a:r>
            <a:endParaRPr sz="3200">
              <a:latin typeface="Arial MT"/>
              <a:cs typeface="Arial MT"/>
            </a:endParaRPr>
          </a:p>
          <a:p>
            <a:pPr marL="355600" marR="4826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ortadan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kaldırılmasında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büyük </a:t>
            </a:r>
            <a:r>
              <a:rPr sz="3200" spc="-869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sorumluluk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devletindir.</a:t>
            </a:r>
            <a:endParaRPr sz="3200">
              <a:latin typeface="Arial MT"/>
              <a:cs typeface="Arial MT"/>
            </a:endParaRPr>
          </a:p>
          <a:p>
            <a:pPr marL="355600" marR="31877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40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240" dirty="0">
                <a:solidFill>
                  <a:srgbClr val="003366"/>
                </a:solidFill>
                <a:latin typeface="Arial MT"/>
                <a:cs typeface="Arial MT"/>
              </a:rPr>
              <a:t>açtığı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görünmeyen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yaralar,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özür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dileyerek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sarılamaz.</a:t>
            </a:r>
            <a:endParaRPr sz="32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öğrenilen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40" dirty="0">
                <a:solidFill>
                  <a:srgbClr val="003366"/>
                </a:solidFill>
                <a:latin typeface="Arial MT"/>
                <a:cs typeface="Arial MT"/>
              </a:rPr>
              <a:t>davranıştır.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5957"/>
            <a:ext cx="7324725" cy="4709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</a:tabLst>
            </a:pPr>
            <a:r>
              <a:rPr sz="3200" spc="-215" dirty="0">
                <a:solidFill>
                  <a:srgbClr val="003366"/>
                </a:solidFill>
                <a:latin typeface="Arial MT"/>
                <a:cs typeface="Arial MT"/>
              </a:rPr>
              <a:t>Şidde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 m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295" dirty="0">
                <a:solidFill>
                  <a:srgbClr val="003366"/>
                </a:solidFill>
                <a:latin typeface="Arial MT"/>
                <a:cs typeface="Arial MT"/>
              </a:rPr>
              <a:t>ğdur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kadınl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rı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09" dirty="0">
                <a:solidFill>
                  <a:srgbClr val="003366"/>
                </a:solidFill>
                <a:latin typeface="Arial MT"/>
                <a:cs typeface="Arial MT"/>
              </a:rPr>
              <a:t>çe</a:t>
            </a:r>
            <a:r>
              <a:rPr sz="3200" spc="-77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itl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al  hakları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vardır.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yalnız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değildir.</a:t>
            </a:r>
            <a:endParaRPr sz="3200">
              <a:latin typeface="Arial MT"/>
              <a:cs typeface="Arial MT"/>
            </a:endParaRPr>
          </a:p>
          <a:p>
            <a:pPr marL="355600" marR="7366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sz="3200" spc="-215" dirty="0">
                <a:solidFill>
                  <a:srgbClr val="003366"/>
                </a:solidFill>
                <a:latin typeface="Arial MT"/>
                <a:cs typeface="Arial MT"/>
              </a:rPr>
              <a:t>Şidde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te 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anı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3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335" dirty="0">
                <a:solidFill>
                  <a:srgbClr val="003366"/>
                </a:solidFill>
                <a:latin typeface="Arial MT"/>
                <a:cs typeface="Arial MT"/>
              </a:rPr>
              <a:t>ki</a:t>
            </a:r>
            <a:r>
              <a:rPr sz="3200" spc="-925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ile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e 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hbarda  bulunabilir. Belki de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üst kat </a:t>
            </a:r>
            <a:r>
              <a:rPr sz="3200" spc="-204" dirty="0">
                <a:solidFill>
                  <a:srgbClr val="003366"/>
                </a:solidFill>
                <a:latin typeface="Arial MT"/>
                <a:cs typeface="Arial MT"/>
              </a:rPr>
              <a:t>komşunuz </a:t>
            </a:r>
            <a:r>
              <a:rPr sz="3200" spc="-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sizden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yardım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bekliyor!</a:t>
            </a:r>
            <a:endParaRPr sz="3200">
              <a:latin typeface="Arial MT"/>
              <a:cs typeface="Arial MT"/>
            </a:endParaRPr>
          </a:p>
          <a:p>
            <a:pPr marL="355600" marR="61531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5" dirty="0">
                <a:solidFill>
                  <a:srgbClr val="003366"/>
                </a:solidFill>
                <a:latin typeface="Arial MT"/>
                <a:cs typeface="Arial MT"/>
              </a:rPr>
              <a:t>Şidde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te 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3200" spc="-245" dirty="0">
                <a:solidFill>
                  <a:srgbClr val="003366"/>
                </a:solidFill>
                <a:latin typeface="Arial MT"/>
                <a:cs typeface="Arial MT"/>
              </a:rPr>
              <a:t>ğraya</a:t>
            </a:r>
            <a:r>
              <a:rPr sz="3200" spc="-22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34" dirty="0">
                <a:solidFill>
                  <a:srgbClr val="003366"/>
                </a:solidFill>
                <a:latin typeface="Arial MT"/>
                <a:cs typeface="Arial MT"/>
              </a:rPr>
              <a:t>değ</a:t>
            </a:r>
            <a:r>
              <a:rPr sz="3200" spc="-15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, </a:t>
            </a:r>
            <a:r>
              <a:rPr sz="3200" spc="-405" dirty="0">
                <a:solidFill>
                  <a:srgbClr val="003366"/>
                </a:solidFill>
                <a:latin typeface="Arial MT"/>
                <a:cs typeface="Arial MT"/>
              </a:rPr>
              <a:t>şid</a:t>
            </a:r>
            <a:r>
              <a:rPr sz="3200" spc="-39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et  uygulayan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erkek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utanmalıdır.</a:t>
            </a:r>
            <a:endParaRPr sz="3200">
              <a:latin typeface="Arial MT"/>
              <a:cs typeface="Arial MT"/>
            </a:endParaRPr>
          </a:p>
          <a:p>
            <a:pPr marL="355600" marR="142684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solidFill>
                  <a:srgbClr val="003366"/>
                </a:solidFill>
                <a:latin typeface="Arial MT"/>
                <a:cs typeface="Arial MT"/>
              </a:rPr>
              <a:t>Şiddetle</a:t>
            </a:r>
            <a:r>
              <a:rPr sz="32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mücadelede,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bizim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de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yapabi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eceğim</a:t>
            </a:r>
            <a:r>
              <a:rPr sz="3200" spc="-1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z </a:t>
            </a:r>
            <a:r>
              <a:rPr sz="3200" spc="-265" dirty="0">
                <a:solidFill>
                  <a:srgbClr val="003366"/>
                </a:solidFill>
                <a:latin typeface="Arial MT"/>
                <a:cs typeface="Arial MT"/>
              </a:rPr>
              <a:t>şeyler</a:t>
            </a:r>
            <a:r>
              <a:rPr sz="32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vardır.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0158" y="483234"/>
            <a:ext cx="20453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dirty="0">
                <a:latin typeface="Arial MT"/>
                <a:cs typeface="Arial MT"/>
              </a:rPr>
              <a:t>SONUÇ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7800975" cy="441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Kadına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yönelik aile içi </a:t>
            </a:r>
            <a:r>
              <a:rPr sz="3200" spc="-229" dirty="0">
                <a:solidFill>
                  <a:srgbClr val="003366"/>
                </a:solidFill>
                <a:latin typeface="Arial MT"/>
                <a:cs typeface="Arial MT"/>
              </a:rPr>
              <a:t>şiddet,</a:t>
            </a:r>
            <a:r>
              <a:rPr sz="3200" spc="-2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85" dirty="0">
                <a:solidFill>
                  <a:srgbClr val="003366"/>
                </a:solidFill>
                <a:latin typeface="Arial MT"/>
                <a:cs typeface="Arial MT"/>
              </a:rPr>
              <a:t>baskılayan-bağımlı</a:t>
            </a:r>
            <a:r>
              <a:rPr sz="3200" spc="-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hale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getiren,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özgüvenlerini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yok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eden, benlik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saygılarını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azaltan,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ailenin gelecek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nesillerine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olumsuz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model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65" dirty="0">
                <a:solidFill>
                  <a:srgbClr val="003366"/>
                </a:solidFill>
                <a:latin typeface="Arial MT"/>
                <a:cs typeface="Arial MT"/>
              </a:rPr>
              <a:t>oluşturan,</a:t>
            </a:r>
            <a:r>
              <a:rPr sz="3200" spc="-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özellikle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kadınların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çocuklarının beden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ruh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120" dirty="0">
                <a:solidFill>
                  <a:srgbClr val="003366"/>
                </a:solidFill>
                <a:latin typeface="Arial MT"/>
                <a:cs typeface="Arial MT"/>
              </a:rPr>
              <a:t>sağlıklarını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bozan,</a:t>
            </a:r>
            <a:r>
              <a:rPr sz="32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sosyal</a:t>
            </a:r>
            <a:r>
              <a:rPr sz="32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kültürel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temeller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405" dirty="0">
                <a:solidFill>
                  <a:srgbClr val="003366"/>
                </a:solidFill>
                <a:latin typeface="Arial MT"/>
                <a:cs typeface="Arial MT"/>
              </a:rPr>
              <a:t>ağı</a:t>
            </a:r>
            <a:r>
              <a:rPr sz="3200" spc="-22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ba</a:t>
            </a:r>
            <a:r>
              <a:rPr sz="3200" spc="1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3200" spc="-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idd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bi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 hal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3200" spc="-420" dirty="0">
                <a:solidFill>
                  <a:srgbClr val="003366"/>
                </a:solidFill>
                <a:latin typeface="Arial MT"/>
                <a:cs typeface="Arial MT"/>
              </a:rPr>
              <a:t>ağlığı 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sorunudur.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0561" y="395096"/>
            <a:ext cx="62623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0" u="heavy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ZARAR</a:t>
            </a:r>
            <a:r>
              <a:rPr i="0" u="heavy" spc="-4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i="0" u="heavy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VEREN</a:t>
            </a:r>
            <a:r>
              <a:rPr i="0" u="heavy" spc="-20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i="0" u="heavy" dirty="0"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UYGULAMALAR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14805"/>
            <a:ext cx="8003540" cy="45618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42265" indent="-342900">
              <a:lnSpc>
                <a:spcPts val="2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Dünyanın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her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kültüründe,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“normal”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veya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“geleneksel”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sayıldığı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için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görmezden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gelinen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kadına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yönelik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başka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şidd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biç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mleri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bul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nmak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ts val="2590"/>
              </a:lnSpc>
              <a:spcBef>
                <a:spcPts val="58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Dünya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çapında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135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milyondan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fazla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kız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çocuğu </a:t>
            </a:r>
            <a:r>
              <a:rPr sz="2400" spc="-6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“kadın sünneti” </a:t>
            </a:r>
            <a:r>
              <a:rPr sz="2400" spc="-155" dirty="0">
                <a:solidFill>
                  <a:srgbClr val="003366"/>
                </a:solidFill>
                <a:latin typeface="Arial MT"/>
                <a:cs typeface="Arial MT"/>
              </a:rPr>
              <a:t>olmuştur</a:t>
            </a:r>
            <a:r>
              <a:rPr sz="2400" spc="3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her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yıl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2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milyon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kız </a:t>
            </a:r>
            <a:r>
              <a:rPr sz="2400" spc="-180" dirty="0">
                <a:solidFill>
                  <a:srgbClr val="003366"/>
                </a:solidFill>
                <a:latin typeface="Arial MT"/>
                <a:cs typeface="Arial MT"/>
              </a:rPr>
              <a:t>çocuğu </a:t>
            </a:r>
            <a:r>
              <a:rPr sz="2400" spc="-1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riskle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kar</a:t>
            </a:r>
            <a:r>
              <a:rPr sz="2400" spc="-600" dirty="0">
                <a:solidFill>
                  <a:srgbClr val="003366"/>
                </a:solidFill>
                <a:latin typeface="Arial MT"/>
                <a:cs typeface="Arial MT"/>
              </a:rPr>
              <a:t>şı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290" dirty="0">
                <a:solidFill>
                  <a:srgbClr val="003366"/>
                </a:solidFill>
                <a:latin typeface="Arial MT"/>
                <a:cs typeface="Arial MT"/>
              </a:rPr>
              <a:t>ar</a:t>
            </a:r>
            <a:r>
              <a:rPr sz="2400" spc="-64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yad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(her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gü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6,00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0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40" dirty="0">
                <a:solidFill>
                  <a:srgbClr val="003366"/>
                </a:solidFill>
                <a:latin typeface="Arial MT"/>
                <a:cs typeface="Arial MT"/>
              </a:rPr>
              <a:t>kişi)</a:t>
            </a:r>
            <a:endParaRPr sz="2400">
              <a:latin typeface="Arial MT"/>
              <a:cs typeface="Arial MT"/>
            </a:endParaRPr>
          </a:p>
          <a:p>
            <a:pPr marL="355600" marR="210185" indent="-342900">
              <a:lnSpc>
                <a:spcPct val="90000"/>
              </a:lnSpc>
              <a:spcBef>
                <a:spcPts val="54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Afrika’nın</a:t>
            </a:r>
            <a:r>
              <a:rPr sz="24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28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ülkesinde,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Kuzey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Irak’ta, Hindistan,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Endonezya,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Malezya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Sri Lanka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gibi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Asya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ülkeleriyle </a:t>
            </a:r>
            <a:r>
              <a:rPr sz="2400" spc="-6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Avustralya,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Dan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Fran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250" dirty="0">
                <a:solidFill>
                  <a:srgbClr val="003366"/>
                </a:solidFill>
                <a:latin typeface="Arial MT"/>
                <a:cs typeface="Arial MT"/>
              </a:rPr>
              <a:t>İtalya,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ol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anda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4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160" dirty="0">
                <a:solidFill>
                  <a:srgbClr val="003366"/>
                </a:solidFill>
                <a:latin typeface="Arial MT"/>
                <a:cs typeface="Arial MT"/>
              </a:rPr>
              <a:t>İ</a:t>
            </a:r>
            <a:r>
              <a:rPr sz="2400" spc="-57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veç,  </a:t>
            </a:r>
            <a:r>
              <a:rPr sz="2400" spc="-250" dirty="0">
                <a:solidFill>
                  <a:srgbClr val="003366"/>
                </a:solidFill>
                <a:latin typeface="Arial MT"/>
                <a:cs typeface="Arial MT"/>
              </a:rPr>
              <a:t>İsviçre</a:t>
            </a:r>
            <a:r>
              <a:rPr sz="2400" spc="-2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400" spc="-130" dirty="0">
                <a:solidFill>
                  <a:srgbClr val="003366"/>
                </a:solidFill>
                <a:latin typeface="Arial MT"/>
                <a:cs typeface="Arial MT"/>
              </a:rPr>
              <a:t>İngiltere’deki</a:t>
            </a:r>
            <a:r>
              <a:rPr sz="24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göçmen topluluklar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arasında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uygulanmaktadır.</a:t>
            </a:r>
            <a:endParaRPr sz="2400">
              <a:latin typeface="Arial MT"/>
              <a:cs typeface="Arial MT"/>
            </a:endParaRPr>
          </a:p>
          <a:p>
            <a:pPr marL="355600" marR="591820" indent="-342900">
              <a:lnSpc>
                <a:spcPts val="259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M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r’da</a:t>
            </a:r>
            <a:r>
              <a:rPr sz="24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1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5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-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4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9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400" dirty="0">
                <a:solidFill>
                  <a:srgbClr val="003366"/>
                </a:solidFill>
                <a:latin typeface="Arial MT"/>
                <a:cs typeface="Arial MT"/>
              </a:rPr>
              <a:t>yaş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aras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 evl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i kad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ar</a:t>
            </a:r>
            <a:r>
              <a:rPr sz="2400" spc="-2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400" spc="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%97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’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si</a:t>
            </a:r>
            <a:r>
              <a:rPr sz="24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kad</a:t>
            </a:r>
            <a:r>
              <a:rPr sz="2400" spc="-2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400" dirty="0">
                <a:solidFill>
                  <a:srgbClr val="003366"/>
                </a:solidFill>
                <a:latin typeface="Arial MT"/>
                <a:cs typeface="Arial MT"/>
              </a:rPr>
              <a:t>n  sünneti </a:t>
            </a:r>
            <a:r>
              <a:rPr sz="2400" spc="-140" dirty="0">
                <a:solidFill>
                  <a:srgbClr val="003366"/>
                </a:solidFill>
                <a:latin typeface="Arial MT"/>
                <a:cs typeface="Arial MT"/>
              </a:rPr>
              <a:t>olmuştur.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4711"/>
            <a:ext cx="7779384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Kadınların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toplumsal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ekonomik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04" dirty="0">
                <a:solidFill>
                  <a:srgbClr val="003366"/>
                </a:solidFill>
                <a:latin typeface="Arial MT"/>
                <a:cs typeface="Arial MT"/>
              </a:rPr>
              <a:t>yaşamda </a:t>
            </a:r>
            <a:r>
              <a:rPr sz="2800" spc="-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lm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spc="-509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894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bi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iml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  yoksun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kalmalarına,</a:t>
            </a:r>
            <a:r>
              <a:rPr sz="28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bunun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ötesinde</a:t>
            </a:r>
            <a:r>
              <a:rPr sz="28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fiziksel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h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2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22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y</a:t>
            </a:r>
            <a:r>
              <a:rPr sz="2800" spc="-509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894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am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,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at 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kalmalarına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yaşamlarını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yitirmelerine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neden </a:t>
            </a:r>
            <a:r>
              <a:rPr sz="2800" spc="-7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olmaktadır.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Ayrıca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kadına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yönelen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şiddetin </a:t>
            </a:r>
            <a:r>
              <a:rPr sz="2800" spc="-1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fiziksel, duygusal, ekonomik ve sosyal etkileri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 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ü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45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79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ç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c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r,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 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toplumda</a:t>
            </a:r>
            <a:r>
              <a:rPr sz="28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kendini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göstermektedir.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0792" y="281432"/>
            <a:ext cx="72644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2250">
              <a:lnSpc>
                <a:spcPct val="100000"/>
              </a:lnSpc>
              <a:spcBef>
                <a:spcPts val="100"/>
              </a:spcBef>
            </a:pPr>
            <a:r>
              <a:rPr sz="3600" i="0" spc="-5" dirty="0">
                <a:solidFill>
                  <a:srgbClr val="003366"/>
                </a:solidFill>
                <a:latin typeface="Arial"/>
                <a:cs typeface="Arial"/>
              </a:rPr>
              <a:t>Aile </a:t>
            </a:r>
            <a:r>
              <a:rPr sz="3600" i="0" spc="-10" dirty="0">
                <a:solidFill>
                  <a:srgbClr val="003366"/>
                </a:solidFill>
                <a:latin typeface="Arial"/>
                <a:cs typeface="Arial"/>
              </a:rPr>
              <a:t>içi </a:t>
            </a:r>
            <a:r>
              <a:rPr sz="3600" i="0" spc="-5" dirty="0">
                <a:solidFill>
                  <a:srgbClr val="003366"/>
                </a:solidFill>
                <a:latin typeface="Arial"/>
                <a:cs typeface="Arial"/>
              </a:rPr>
              <a:t>şiddet </a:t>
            </a:r>
            <a:r>
              <a:rPr sz="3600" i="0" dirty="0">
                <a:solidFill>
                  <a:srgbClr val="003366"/>
                </a:solidFill>
                <a:latin typeface="Arial"/>
                <a:cs typeface="Arial"/>
              </a:rPr>
              <a:t>sadece bir </a:t>
            </a:r>
            <a:r>
              <a:rPr sz="3600" i="0" spc="-5" dirty="0">
                <a:solidFill>
                  <a:srgbClr val="003366"/>
                </a:solidFill>
                <a:latin typeface="Arial"/>
                <a:cs typeface="Arial"/>
              </a:rPr>
              <a:t>“aile </a:t>
            </a:r>
            <a:r>
              <a:rPr sz="3600" i="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600" i="0" spc="-5" dirty="0">
                <a:solidFill>
                  <a:srgbClr val="003366"/>
                </a:solidFill>
                <a:latin typeface="Arial"/>
                <a:cs typeface="Arial"/>
              </a:rPr>
              <a:t>meselesi”</a:t>
            </a:r>
            <a:r>
              <a:rPr sz="3600" i="0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600" i="0" spc="-5" dirty="0">
                <a:solidFill>
                  <a:srgbClr val="003366"/>
                </a:solidFill>
                <a:latin typeface="Arial"/>
                <a:cs typeface="Arial"/>
              </a:rPr>
              <a:t>değildir.</a:t>
            </a:r>
            <a:r>
              <a:rPr sz="3600" i="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600" i="0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r>
              <a:rPr sz="3600" i="0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600" i="0" spc="-5" dirty="0">
                <a:solidFill>
                  <a:srgbClr val="003366"/>
                </a:solidFill>
                <a:latin typeface="Arial"/>
                <a:cs typeface="Arial"/>
              </a:rPr>
              <a:t>suçtur.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67358"/>
            <a:ext cx="7797165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95020" indent="-342900">
              <a:lnSpc>
                <a:spcPct val="100000"/>
              </a:lnSpc>
              <a:spcBef>
                <a:spcPts val="95"/>
              </a:spcBef>
            </a:pPr>
            <a:r>
              <a:rPr sz="2800" spc="-295" dirty="0">
                <a:solidFill>
                  <a:srgbClr val="003366"/>
                </a:solidFill>
                <a:latin typeface="Arial MT"/>
                <a:cs typeface="Arial MT"/>
              </a:rPr>
              <a:t>İlgisiz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veya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sessiz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kalmanız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204" dirty="0">
                <a:solidFill>
                  <a:srgbClr val="003366"/>
                </a:solidFill>
                <a:latin typeface="Arial MT"/>
                <a:cs typeface="Arial MT"/>
              </a:rPr>
              <a:t>şiddete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uğrayan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yakınınız</a:t>
            </a:r>
            <a:r>
              <a:rPr sz="28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için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tehlike</a:t>
            </a:r>
            <a:r>
              <a:rPr sz="28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yaratabilir.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</a:pP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**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*</a:t>
            </a:r>
            <a:r>
              <a:rPr sz="28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iç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5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25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20" dirty="0">
                <a:solidFill>
                  <a:srgbClr val="003366"/>
                </a:solidFill>
                <a:latin typeface="Arial MT"/>
                <a:cs typeface="Arial MT"/>
              </a:rPr>
              <a:t>uğ</a:t>
            </a:r>
            <a:r>
              <a:rPr sz="2800" spc="-21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bi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ta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220" dirty="0">
                <a:solidFill>
                  <a:srgbClr val="003366"/>
                </a:solidFill>
                <a:latin typeface="Arial MT"/>
                <a:cs typeface="Arial MT"/>
              </a:rPr>
              <a:t>ıdı</a:t>
            </a:r>
            <a:r>
              <a:rPr sz="2800" spc="-585" dirty="0">
                <a:solidFill>
                  <a:srgbClr val="003366"/>
                </a:solidFill>
                <a:latin typeface="Arial MT"/>
                <a:cs typeface="Arial MT"/>
              </a:rPr>
              <a:t>ğ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ını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z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  </a:t>
            </a:r>
            <a:r>
              <a:rPr sz="2800" spc="-140" dirty="0">
                <a:solidFill>
                  <a:srgbClr val="003366"/>
                </a:solidFill>
                <a:latin typeface="Arial MT"/>
                <a:cs typeface="Arial MT"/>
              </a:rPr>
              <a:t>(komşunuz,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arkadaşınız,</a:t>
            </a:r>
            <a:r>
              <a:rPr sz="28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45" dirty="0">
                <a:solidFill>
                  <a:srgbClr val="003366"/>
                </a:solidFill>
                <a:latin typeface="Arial MT"/>
                <a:cs typeface="Arial MT"/>
              </a:rPr>
              <a:t>işyerinden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05" dirty="0">
                <a:solidFill>
                  <a:srgbClr val="003366"/>
                </a:solidFill>
                <a:latin typeface="Arial MT"/>
                <a:cs typeface="Arial MT"/>
              </a:rPr>
              <a:t>tanıdığınız,</a:t>
            </a:r>
            <a:r>
              <a:rPr sz="28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akrabanız,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4" dirty="0">
                <a:solidFill>
                  <a:srgbClr val="003366"/>
                </a:solidFill>
                <a:latin typeface="Arial MT"/>
                <a:cs typeface="Arial MT"/>
              </a:rPr>
              <a:t>öğrenciniz,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veliniz)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14" dirty="0">
                <a:solidFill>
                  <a:srgbClr val="003366"/>
                </a:solidFill>
                <a:latin typeface="Arial MT"/>
                <a:cs typeface="Arial MT"/>
              </a:rPr>
              <a:t>vereceğiniz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destek</a:t>
            </a:r>
            <a:r>
              <a:rPr sz="28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çok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değerlidir.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Bu </a:t>
            </a:r>
            <a:r>
              <a:rPr sz="2800" spc="-204" dirty="0">
                <a:solidFill>
                  <a:srgbClr val="003366"/>
                </a:solidFill>
                <a:latin typeface="Arial MT"/>
                <a:cs typeface="Arial MT"/>
              </a:rPr>
              <a:t>kişinin </a:t>
            </a:r>
            <a:r>
              <a:rPr sz="2800" spc="-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size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sırlarını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açması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 gerekmez; </a:t>
            </a:r>
            <a:r>
              <a:rPr sz="2800" spc="-105" dirty="0">
                <a:solidFill>
                  <a:srgbClr val="003366"/>
                </a:solidFill>
                <a:latin typeface="Arial MT"/>
                <a:cs typeface="Arial MT"/>
              </a:rPr>
              <a:t>yalnızlığını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2800" spc="-100" dirty="0">
                <a:solidFill>
                  <a:srgbClr val="003366"/>
                </a:solidFill>
                <a:latin typeface="Arial MT"/>
                <a:cs typeface="Arial MT"/>
              </a:rPr>
              <a:t>çaresizliğini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onu dinleyerek, </a:t>
            </a:r>
            <a:r>
              <a:rPr sz="2800" spc="-23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2800" spc="-229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hakkında </a:t>
            </a:r>
            <a:r>
              <a:rPr sz="2800" spc="-7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bilgi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vererek,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çözüm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yollarını </a:t>
            </a:r>
            <a:r>
              <a:rPr sz="2800" spc="-130" dirty="0">
                <a:solidFill>
                  <a:srgbClr val="003366"/>
                </a:solidFill>
                <a:latin typeface="Arial MT"/>
                <a:cs typeface="Arial MT"/>
              </a:rPr>
              <a:t>düşünmesine </a:t>
            </a:r>
            <a:r>
              <a:rPr sz="28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yardımcı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 olarak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azaltabilirsiniz.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3845"/>
            <a:ext cx="7800975" cy="5789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100" marR="400050" indent="296545">
              <a:lnSpc>
                <a:spcPct val="100000"/>
              </a:lnSpc>
              <a:spcBef>
                <a:spcPts val="95"/>
              </a:spcBef>
            </a:pPr>
            <a:r>
              <a:rPr sz="2800" b="1" u="heavy" spc="-1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Türkiye’de</a:t>
            </a:r>
            <a:r>
              <a:rPr sz="2800" b="1" u="heavy" spc="4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kadınlar</a:t>
            </a:r>
            <a:r>
              <a:rPr sz="2800" b="1" u="heavy" spc="2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her</a:t>
            </a:r>
            <a:r>
              <a:rPr sz="2800" b="1" u="heavy" spc="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türlü</a:t>
            </a:r>
            <a:r>
              <a:rPr sz="2800" b="1" u="heavy" spc="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şiddete </a:t>
            </a:r>
            <a:r>
              <a:rPr sz="2800" b="1" spc="-5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uğradıklarında</a:t>
            </a:r>
            <a:r>
              <a:rPr sz="2800" b="1" u="heavy" spc="2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5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başvurabilecekleri</a:t>
            </a:r>
            <a:r>
              <a:rPr sz="2800" b="1" u="heavy" spc="1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 </a:t>
            </a:r>
            <a:r>
              <a:rPr sz="2800" b="1" u="heavy" spc="-10" dirty="0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cs typeface="Arial"/>
              </a:rPr>
              <a:t>yerler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İl</a:t>
            </a:r>
            <a:r>
              <a:rPr sz="32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Sosyal</a:t>
            </a:r>
            <a:r>
              <a:rPr sz="32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Hizmet</a:t>
            </a:r>
            <a:r>
              <a:rPr sz="32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Müdürlükleri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Alo</a:t>
            </a:r>
            <a:r>
              <a:rPr sz="3200" b="1" spc="-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183</a:t>
            </a:r>
            <a:r>
              <a:rPr sz="32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Hattı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Sağlık</a:t>
            </a:r>
            <a:r>
              <a:rPr sz="3200" b="1" spc="-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Kuruluşları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Polis</a:t>
            </a:r>
            <a:r>
              <a:rPr sz="32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Merkezleri,</a:t>
            </a:r>
            <a:r>
              <a:rPr sz="32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Jandarma Karakolları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Cumhuriyet</a:t>
            </a:r>
            <a:r>
              <a:rPr sz="3200" b="1" spc="-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Savcılığı</a:t>
            </a:r>
            <a:endParaRPr sz="3200">
              <a:latin typeface="Arial"/>
              <a:cs typeface="Arial"/>
            </a:endParaRPr>
          </a:p>
          <a:p>
            <a:pPr marL="355600" marR="1407795" indent="-342900">
              <a:lnSpc>
                <a:spcPts val="307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Belediyelerin Kadın Dayanışma </a:t>
            </a:r>
            <a:r>
              <a:rPr sz="3200" b="1" spc="-8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Merkezleri</a:t>
            </a:r>
            <a:endParaRPr sz="3200">
              <a:latin typeface="Arial"/>
              <a:cs typeface="Arial"/>
            </a:endParaRPr>
          </a:p>
          <a:p>
            <a:pPr marL="355600" marR="52705" indent="-342900">
              <a:lnSpc>
                <a:spcPts val="3070"/>
              </a:lnSpc>
              <a:spcBef>
                <a:spcPts val="7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Baroların Kadın Dayanışma Merkezleri </a:t>
            </a:r>
            <a:r>
              <a:rPr sz="3200" b="1" spc="-87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ve Adli</a:t>
            </a:r>
            <a:r>
              <a:rPr sz="3200" b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Yardım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 Kurulları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Kadın</a:t>
            </a:r>
            <a:r>
              <a:rPr sz="32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Sivil</a:t>
            </a:r>
            <a:r>
              <a:rPr sz="32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3366"/>
                </a:solidFill>
                <a:latin typeface="Arial"/>
                <a:cs typeface="Arial"/>
              </a:rPr>
              <a:t>Toplum</a:t>
            </a:r>
            <a:r>
              <a:rPr sz="3200" b="1" spc="-3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3366"/>
                </a:solidFill>
                <a:latin typeface="Arial"/>
                <a:cs typeface="Arial"/>
              </a:rPr>
              <a:t>Kuruluşları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99738" y="383286"/>
            <a:ext cx="11430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0" i="0" dirty="0">
                <a:latin typeface="Arial MT"/>
                <a:cs typeface="Arial MT"/>
              </a:rPr>
              <a:t>Ka</a:t>
            </a:r>
            <a:r>
              <a:rPr sz="2000" b="0" i="0" spc="-10" dirty="0">
                <a:latin typeface="Arial MT"/>
                <a:cs typeface="Arial MT"/>
              </a:rPr>
              <a:t>y</a:t>
            </a:r>
            <a:r>
              <a:rPr sz="2000" b="0" i="0" spc="-5" dirty="0">
                <a:latin typeface="Arial MT"/>
                <a:cs typeface="Arial MT"/>
              </a:rPr>
              <a:t>na</a:t>
            </a:r>
            <a:r>
              <a:rPr sz="2000" b="0" i="0" spc="5" dirty="0">
                <a:latin typeface="Arial MT"/>
                <a:cs typeface="Arial MT"/>
              </a:rPr>
              <a:t>k</a:t>
            </a:r>
            <a:r>
              <a:rPr sz="2000" b="0" i="0" dirty="0">
                <a:latin typeface="Arial MT"/>
                <a:cs typeface="Arial MT"/>
              </a:rPr>
              <a:t>ça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865378"/>
            <a:ext cx="8060055" cy="5244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739264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Altınay,</a:t>
            </a:r>
            <a:r>
              <a:rPr sz="16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A.</a:t>
            </a:r>
            <a:r>
              <a:rPr sz="16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G.</a:t>
            </a:r>
            <a:r>
              <a:rPr sz="16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Arat,</a:t>
            </a:r>
            <a:r>
              <a:rPr sz="16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15" dirty="0">
                <a:solidFill>
                  <a:srgbClr val="003366"/>
                </a:solidFill>
                <a:latin typeface="Arial MT"/>
                <a:cs typeface="Arial MT"/>
              </a:rPr>
              <a:t>Y.</a:t>
            </a:r>
            <a:r>
              <a:rPr sz="16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(2007).</a:t>
            </a:r>
            <a:r>
              <a:rPr sz="1600" i="1" spc="-10" dirty="0">
                <a:solidFill>
                  <a:srgbClr val="003366"/>
                </a:solidFill>
                <a:latin typeface="Arial"/>
                <a:cs typeface="Arial"/>
              </a:rPr>
              <a:t>Türkiye’de</a:t>
            </a:r>
            <a:r>
              <a:rPr sz="1600" i="1" spc="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Kadına</a:t>
            </a:r>
            <a:r>
              <a:rPr sz="1600" i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Yönelik</a:t>
            </a:r>
            <a:r>
              <a:rPr sz="1600" i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. </a:t>
            </a:r>
            <a:r>
              <a:rPr sz="1600" spc="-430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2"/>
              </a:rPr>
              <a:t>http://www.kadinayoneliksiddet.org/</a:t>
            </a:r>
            <a:endParaRPr sz="16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384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Ankara Barosu </a:t>
            </a:r>
            <a:r>
              <a:rPr sz="1600" spc="-145" dirty="0">
                <a:solidFill>
                  <a:srgbClr val="003366"/>
                </a:solidFill>
                <a:latin typeface="Arial MT"/>
                <a:cs typeface="Arial MT"/>
              </a:rPr>
              <a:t>Başkanlığı,</a:t>
            </a:r>
            <a:r>
              <a:rPr sz="1600" spc="-1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(2011).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Sorularla Kadına Yönelik Aile </a:t>
            </a:r>
            <a:r>
              <a:rPr sz="1600" i="1" dirty="0">
                <a:solidFill>
                  <a:srgbClr val="003366"/>
                </a:solidFill>
                <a:latin typeface="Arial"/>
                <a:cs typeface="Arial"/>
              </a:rPr>
              <a:t>İçi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. </a:t>
            </a:r>
            <a:r>
              <a:rPr sz="1600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3"/>
              </a:rPr>
              <a:t>http://www.ankarabarosu.org.tr/Siteler/2012yayin/2011sonrasikitap/Kadina_Yonelik_A </a:t>
            </a:r>
            <a:r>
              <a:rPr sz="1600" spc="-430" dirty="0">
                <a:solidFill>
                  <a:srgbClr val="66CCFF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3"/>
              </a:rPr>
              <a:t>ile_ici_Siddet_ic.pdf</a:t>
            </a:r>
            <a:endParaRPr sz="1600">
              <a:latin typeface="Arial MT"/>
              <a:cs typeface="Arial MT"/>
            </a:endParaRPr>
          </a:p>
          <a:p>
            <a:pPr marL="355600" marR="1365885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KSGM,</a:t>
            </a:r>
            <a:r>
              <a:rPr sz="16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(2009-a).</a:t>
            </a:r>
            <a:r>
              <a:rPr sz="1600" i="1" spc="-10" dirty="0">
                <a:solidFill>
                  <a:srgbClr val="003366"/>
                </a:solidFill>
                <a:latin typeface="Arial"/>
                <a:cs typeface="Arial"/>
              </a:rPr>
              <a:t>Türkiye’de</a:t>
            </a:r>
            <a:r>
              <a:rPr sz="1600" i="1" spc="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Kadına</a:t>
            </a:r>
            <a:r>
              <a:rPr sz="1600" i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Yönelik Aile</a:t>
            </a:r>
            <a:r>
              <a:rPr sz="1600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03366"/>
                </a:solidFill>
                <a:latin typeface="Arial"/>
                <a:cs typeface="Arial"/>
              </a:rPr>
              <a:t>İçi</a:t>
            </a:r>
            <a:r>
              <a:rPr sz="1600" i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Şiddet</a:t>
            </a:r>
            <a:r>
              <a:rPr sz="1600" i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Araştırması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. </a:t>
            </a:r>
            <a:r>
              <a:rPr sz="1600" spc="-430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4"/>
              </a:rPr>
              <a:t>http://www.hips.hacettepe.edu.tr/TKAA2008-AnaRapor.pdf</a:t>
            </a:r>
            <a:endParaRPr sz="1600">
              <a:latin typeface="Arial MT"/>
              <a:cs typeface="Arial MT"/>
            </a:endParaRPr>
          </a:p>
          <a:p>
            <a:pPr marL="355600" marR="1730375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KSGM,</a:t>
            </a:r>
            <a:r>
              <a:rPr sz="16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(2009-b).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Aile</a:t>
            </a:r>
            <a:r>
              <a:rPr sz="1600" i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03366"/>
                </a:solidFill>
                <a:latin typeface="Arial"/>
                <a:cs typeface="Arial"/>
              </a:rPr>
              <a:t>İçi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Şiddetle</a:t>
            </a:r>
            <a:r>
              <a:rPr sz="1600" i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003366"/>
                </a:solidFill>
                <a:latin typeface="Arial"/>
                <a:cs typeface="Arial"/>
              </a:rPr>
              <a:t>Mücadele</a:t>
            </a:r>
            <a:r>
              <a:rPr sz="1600" i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El </a:t>
            </a:r>
            <a:r>
              <a:rPr sz="1600" i="1" dirty="0">
                <a:solidFill>
                  <a:srgbClr val="003366"/>
                </a:solidFill>
                <a:latin typeface="Arial"/>
                <a:cs typeface="Arial"/>
              </a:rPr>
              <a:t>Kitabı</a:t>
            </a:r>
            <a:r>
              <a:rPr sz="1600" dirty="0">
                <a:solidFill>
                  <a:srgbClr val="003366"/>
                </a:solidFill>
                <a:latin typeface="Arial MT"/>
                <a:cs typeface="Arial MT"/>
              </a:rPr>
              <a:t>. </a:t>
            </a:r>
            <a:r>
              <a:rPr sz="1600" spc="5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5"/>
              </a:rPr>
              <a:t>http://www.aileicisiddet.net/yayinlar/Aile-Ici-Siddetle-Mucadele-.pdf</a:t>
            </a:r>
            <a:endParaRPr sz="1600">
              <a:latin typeface="Arial MT"/>
              <a:cs typeface="Arial MT"/>
            </a:endParaRPr>
          </a:p>
          <a:p>
            <a:pPr marL="355600" marR="292735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KSGM,</a:t>
            </a:r>
            <a:r>
              <a:rPr sz="16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(2012).</a:t>
            </a:r>
            <a:r>
              <a:rPr sz="16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Kadına</a:t>
            </a:r>
            <a:r>
              <a:rPr sz="1600" i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Yönelik</a:t>
            </a:r>
            <a:r>
              <a:rPr sz="1600" i="1" spc="-2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Şiddetle </a:t>
            </a:r>
            <a:r>
              <a:rPr sz="1600" i="1" spc="-10" dirty="0">
                <a:solidFill>
                  <a:srgbClr val="003366"/>
                </a:solidFill>
                <a:latin typeface="Arial"/>
                <a:cs typeface="Arial"/>
              </a:rPr>
              <a:t>Mücadele</a:t>
            </a:r>
            <a:r>
              <a:rPr sz="1600" i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Ulusal</a:t>
            </a:r>
            <a:r>
              <a:rPr sz="1600" i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Eylem Planı,</a:t>
            </a:r>
            <a:r>
              <a:rPr sz="1600" i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03366"/>
                </a:solidFill>
                <a:latin typeface="Arial"/>
                <a:cs typeface="Arial"/>
              </a:rPr>
              <a:t>2012-2015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. </a:t>
            </a:r>
            <a:r>
              <a:rPr sz="1600" spc="-430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6"/>
              </a:rPr>
              <a:t>http://www.kadininstatusu.gov.tr/upload/mce/2012/kadina_yonelik_siddet_uep.pdf</a:t>
            </a:r>
            <a:endParaRPr sz="1600">
              <a:latin typeface="Arial MT"/>
              <a:cs typeface="Arial MT"/>
            </a:endParaRPr>
          </a:p>
          <a:p>
            <a:pPr marL="355600" marR="192786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Eurobarometer-</a:t>
            </a:r>
            <a:r>
              <a:rPr sz="1600" spc="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DomesticViolenceAgainstWoman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Report,</a:t>
            </a:r>
            <a:r>
              <a:rPr sz="16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2010. </a:t>
            </a:r>
            <a:r>
              <a:rPr sz="1600" spc="-430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7"/>
              </a:rPr>
              <a:t>http://ec.europa.eu/public_opinion/archives/ebs/ebs_344_en.pdf</a:t>
            </a:r>
            <a:endParaRPr sz="1600">
              <a:latin typeface="Arial MT"/>
              <a:cs typeface="Arial MT"/>
            </a:endParaRPr>
          </a:p>
          <a:p>
            <a:pPr marL="355600" marR="3937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EWL,</a:t>
            </a:r>
            <a:r>
              <a:rPr sz="16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National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Action Plans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on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ViolenceAgainstWomen</a:t>
            </a:r>
            <a:r>
              <a:rPr sz="16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in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the</a:t>
            </a:r>
            <a:r>
              <a:rPr sz="16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EU:</a:t>
            </a:r>
            <a:r>
              <a:rPr sz="16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EWL</a:t>
            </a:r>
            <a:r>
              <a:rPr sz="16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Barometer, </a:t>
            </a:r>
            <a:r>
              <a:rPr sz="16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  <a:hlinkClick r:id="rId8"/>
              </a:rPr>
              <a:t>2011.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8"/>
              </a:rPr>
              <a:t>http://www.womenlobby.org/spip.php?action=acceder_document&amp;arg=1164&amp;cl </a:t>
            </a:r>
            <a:r>
              <a:rPr sz="1600" dirty="0">
                <a:solidFill>
                  <a:srgbClr val="66CCFF"/>
                </a:solidFill>
                <a:latin typeface="Arial MT"/>
                <a:cs typeface="Arial MT"/>
                <a:hlinkClick r:id="rId8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8"/>
              </a:rPr>
              <a:t>e=f6050f23f6c72d4bd2a4a51a4a6603e26ef8f9cb&amp;file=pdf%2Fewl_barometer_on_va </a:t>
            </a:r>
            <a:r>
              <a:rPr sz="1600" spc="-430" dirty="0">
                <a:solidFill>
                  <a:srgbClr val="66CCFF"/>
                </a:solidFill>
                <a:latin typeface="Arial MT"/>
                <a:cs typeface="Arial MT"/>
                <a:hlinkClick r:id="rId8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8"/>
              </a:rPr>
              <a:t>w_2011_en.pdf</a:t>
            </a:r>
            <a:endParaRPr sz="1600">
              <a:latin typeface="Arial MT"/>
              <a:cs typeface="Arial MT"/>
            </a:endParaRPr>
          </a:p>
          <a:p>
            <a:pPr marL="355600" marR="51435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Kadınlara</a:t>
            </a:r>
            <a:r>
              <a:rPr sz="16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Yönelik</a:t>
            </a:r>
            <a:r>
              <a:rPr sz="16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9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16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385" dirty="0">
                <a:solidFill>
                  <a:srgbClr val="003366"/>
                </a:solidFill>
                <a:latin typeface="Arial MT"/>
                <a:cs typeface="Arial MT"/>
              </a:rPr>
              <a:t>İçi</a:t>
            </a:r>
            <a:r>
              <a:rPr sz="1600" spc="-3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75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 Önlenmesi</a:t>
            </a:r>
            <a:r>
              <a:rPr sz="16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6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Bunlarla </a:t>
            </a: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Mücadeleye </a:t>
            </a:r>
            <a:r>
              <a:rPr sz="1600" spc="-4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285" dirty="0">
                <a:solidFill>
                  <a:srgbClr val="003366"/>
                </a:solidFill>
                <a:latin typeface="Arial MT"/>
                <a:cs typeface="Arial MT"/>
              </a:rPr>
              <a:t>İlişkin</a:t>
            </a:r>
            <a:r>
              <a:rPr sz="16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600" spc="-5" dirty="0">
                <a:solidFill>
                  <a:srgbClr val="003366"/>
                </a:solidFill>
                <a:latin typeface="Arial MT"/>
                <a:cs typeface="Arial MT"/>
              </a:rPr>
              <a:t>Avrupa </a:t>
            </a:r>
            <a:r>
              <a:rPr sz="1600" spc="-10" dirty="0">
                <a:solidFill>
                  <a:srgbClr val="003366"/>
                </a:solidFill>
                <a:latin typeface="Arial MT"/>
                <a:cs typeface="Arial MT"/>
              </a:rPr>
              <a:t>Konseyi </a:t>
            </a:r>
            <a:r>
              <a:rPr sz="1600" spc="-80" dirty="0">
                <a:solidFill>
                  <a:srgbClr val="003366"/>
                </a:solidFill>
                <a:latin typeface="Arial MT"/>
                <a:cs typeface="Arial MT"/>
              </a:rPr>
              <a:t>Sözleşmesi. </a:t>
            </a:r>
            <a:r>
              <a:rPr sz="1600" spc="-75" dirty="0">
                <a:solidFill>
                  <a:srgbClr val="66CCFF"/>
                </a:solidFill>
                <a:latin typeface="Arial MT"/>
                <a:cs typeface="Arial MT"/>
              </a:rPr>
              <a:t> </a:t>
            </a:r>
            <a:r>
              <a:rPr sz="1600" u="heavy" spc="-5" dirty="0">
                <a:solidFill>
                  <a:srgbClr val="66CCFF"/>
                </a:solidFill>
                <a:uFill>
                  <a:solidFill>
                    <a:srgbClr val="66CCFF"/>
                  </a:solidFill>
                </a:uFill>
                <a:latin typeface="Arial MT"/>
                <a:cs typeface="Arial MT"/>
                <a:hlinkClick r:id="rId9"/>
              </a:rPr>
              <a:t>http://www.resmigazete.gov.tr/eskiler/2012/03/20120308M1-1.pdf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1160" y="483234"/>
            <a:ext cx="42843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i="0" spc="-969" dirty="0">
                <a:latin typeface="Arial MT"/>
                <a:cs typeface="Arial MT"/>
              </a:rPr>
              <a:t>ŞİDD</a:t>
            </a:r>
            <a:r>
              <a:rPr sz="4400" b="0" i="0" spc="-750" dirty="0">
                <a:latin typeface="Arial MT"/>
                <a:cs typeface="Arial MT"/>
              </a:rPr>
              <a:t>E</a:t>
            </a:r>
            <a:r>
              <a:rPr sz="4400" b="0" i="0" dirty="0">
                <a:latin typeface="Arial MT"/>
                <a:cs typeface="Arial MT"/>
              </a:rPr>
              <a:t>T </a:t>
            </a:r>
            <a:r>
              <a:rPr sz="4400" b="0" i="0" spc="-535" dirty="0">
                <a:latin typeface="Arial MT"/>
                <a:cs typeface="Arial MT"/>
              </a:rPr>
              <a:t>NEDİR?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663"/>
            <a:ext cx="7998459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Güç ve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baskı uygulayarak insanın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bedensel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ruhsal açıdan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zarar </a:t>
            </a:r>
            <a:r>
              <a:rPr sz="32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görmesine neden olan bireysel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ya da </a:t>
            </a:r>
            <a:r>
              <a:rPr sz="3200" spc="-5" dirty="0">
                <a:solidFill>
                  <a:srgbClr val="003366"/>
                </a:solidFill>
                <a:latin typeface="Arial MT"/>
                <a:cs typeface="Arial MT"/>
              </a:rPr>
              <a:t>toplu </a:t>
            </a:r>
            <a:r>
              <a:rPr sz="3200" spc="-87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3366"/>
                </a:solidFill>
                <a:latin typeface="Arial MT"/>
                <a:cs typeface="Arial MT"/>
              </a:rPr>
              <a:t>hareketler.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274" y="547242"/>
            <a:ext cx="7444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dirty="0">
                <a:latin typeface="Arial MT"/>
                <a:cs typeface="Arial MT"/>
              </a:rPr>
              <a:t>KADINA </a:t>
            </a:r>
            <a:r>
              <a:rPr sz="3600" b="0" i="0" spc="-375" dirty="0">
                <a:latin typeface="Arial MT"/>
                <a:cs typeface="Arial MT"/>
              </a:rPr>
              <a:t>YÖNELİK</a:t>
            </a:r>
            <a:r>
              <a:rPr sz="3600" b="0" i="0" spc="-15" dirty="0">
                <a:latin typeface="Arial MT"/>
                <a:cs typeface="Arial MT"/>
              </a:rPr>
              <a:t> </a:t>
            </a:r>
            <a:r>
              <a:rPr sz="3600" b="0" i="0" spc="-635" dirty="0">
                <a:latin typeface="Arial MT"/>
                <a:cs typeface="Arial MT"/>
              </a:rPr>
              <a:t>ŞİDDET</a:t>
            </a:r>
            <a:r>
              <a:rPr sz="3600" b="0" i="0" dirty="0">
                <a:latin typeface="Arial MT"/>
                <a:cs typeface="Arial MT"/>
              </a:rPr>
              <a:t> </a:t>
            </a:r>
            <a:r>
              <a:rPr sz="3600" b="0" i="0" spc="-5" dirty="0">
                <a:latin typeface="Arial MT"/>
                <a:cs typeface="Arial MT"/>
              </a:rPr>
              <a:t>NE</a:t>
            </a:r>
            <a:r>
              <a:rPr sz="3600" b="0" i="0" spc="10" dirty="0">
                <a:latin typeface="Arial MT"/>
                <a:cs typeface="Arial MT"/>
              </a:rPr>
              <a:t>D</a:t>
            </a:r>
            <a:r>
              <a:rPr sz="3600" b="0" i="0" spc="-869" dirty="0">
                <a:latin typeface="Arial MT"/>
                <a:cs typeface="Arial MT"/>
              </a:rPr>
              <a:t>İR?</a:t>
            </a:r>
            <a:endParaRPr sz="36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4711"/>
            <a:ext cx="7941309" cy="4378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Bir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09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894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-470" dirty="0">
                <a:solidFill>
                  <a:srgbClr val="003366"/>
                </a:solidFill>
                <a:latin typeface="Arial MT"/>
                <a:cs typeface="Arial MT"/>
              </a:rPr>
              <a:t>miş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Mi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tl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(BM)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Ge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Ku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r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fı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  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1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9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9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3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k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b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u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i</a:t>
            </a:r>
            <a:r>
              <a:rPr sz="2800" spc="-270" dirty="0">
                <a:solidFill>
                  <a:srgbClr val="003366"/>
                </a:solidFill>
                <a:latin typeface="Arial MT"/>
                <a:cs typeface="Arial MT"/>
              </a:rPr>
              <a:t>lmi</a:t>
            </a:r>
            <a:r>
              <a:rPr sz="2800" spc="-620" dirty="0">
                <a:solidFill>
                  <a:srgbClr val="003366"/>
                </a:solidFill>
                <a:latin typeface="Arial MT"/>
                <a:cs typeface="Arial MT"/>
              </a:rPr>
              <a:t>ş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o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d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ı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Yö</a:t>
            </a:r>
            <a:r>
              <a:rPr sz="2800" spc="5" dirty="0">
                <a:solidFill>
                  <a:srgbClr val="003366"/>
                </a:solidFill>
                <a:latin typeface="Arial MT"/>
                <a:cs typeface="Arial MT"/>
              </a:rPr>
              <a:t>n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e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l</a:t>
            </a:r>
            <a:r>
              <a:rPr sz="2800" spc="-10" dirty="0">
                <a:solidFill>
                  <a:srgbClr val="003366"/>
                </a:solidFill>
                <a:latin typeface="Arial MT"/>
                <a:cs typeface="Arial MT"/>
              </a:rPr>
              <a:t>ik  </a:t>
            </a:r>
            <a:r>
              <a:rPr sz="2800" spc="-120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28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Ortadan</a:t>
            </a:r>
            <a:r>
              <a:rPr sz="2800" spc="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Kaldırılması</a:t>
            </a:r>
            <a:r>
              <a:rPr sz="28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Bildirgesi'ne</a:t>
            </a:r>
            <a:r>
              <a:rPr sz="2800" spc="4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3366"/>
                </a:solidFill>
                <a:latin typeface="Arial MT"/>
                <a:cs typeface="Arial MT"/>
              </a:rPr>
              <a:t>göre;</a:t>
            </a:r>
            <a:endParaRPr sz="2800">
              <a:latin typeface="Arial MT"/>
              <a:cs typeface="Arial MT"/>
            </a:endParaRPr>
          </a:p>
          <a:p>
            <a:pPr marL="355600" marR="123825" indent="-24384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ister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kamusal</a:t>
            </a:r>
            <a:r>
              <a:rPr sz="28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isterse</a:t>
            </a:r>
            <a:r>
              <a:rPr sz="28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özel</a:t>
            </a:r>
            <a:r>
              <a:rPr sz="28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yaşamda</a:t>
            </a:r>
            <a:r>
              <a:rPr sz="2800" b="1" spc="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meydana </a:t>
            </a:r>
            <a:r>
              <a:rPr sz="2800" b="1" spc="-7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gelsin,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kadınlara</a:t>
            </a:r>
            <a:r>
              <a:rPr sz="28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fiziksel,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cinsel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veya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psikolojik</a:t>
            </a:r>
            <a:r>
              <a:rPr sz="28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zarar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veya</a:t>
            </a:r>
            <a:r>
              <a:rPr sz="28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ıstırap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veren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veya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verebilecek</a:t>
            </a:r>
            <a:r>
              <a:rPr sz="28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olan</a:t>
            </a:r>
            <a:r>
              <a:rPr sz="28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cinsiyete</a:t>
            </a:r>
            <a:r>
              <a:rPr sz="2800" b="1" spc="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dayalı</a:t>
            </a:r>
            <a:r>
              <a:rPr sz="2800" b="1" spc="4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bir</a:t>
            </a:r>
            <a:r>
              <a:rPr sz="28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eylem,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 uygulama</a:t>
            </a:r>
            <a:r>
              <a:rPr sz="28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3366"/>
                </a:solidFill>
                <a:latin typeface="Arial"/>
                <a:cs typeface="Arial"/>
              </a:rPr>
              <a:t>ya</a:t>
            </a:r>
            <a:r>
              <a:rPr sz="2800" b="1" spc="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da</a:t>
            </a:r>
            <a:r>
              <a:rPr sz="28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bu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tür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eylemlerle</a:t>
            </a:r>
            <a:r>
              <a:rPr sz="28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tehdit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etme,</a:t>
            </a:r>
            <a:r>
              <a:rPr sz="28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zorlama</a:t>
            </a:r>
            <a:r>
              <a:rPr sz="28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veya</a:t>
            </a:r>
            <a:r>
              <a:rPr sz="28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keyfi</a:t>
            </a:r>
            <a:r>
              <a:rPr sz="28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olarak</a:t>
            </a:r>
            <a:r>
              <a:rPr sz="28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özgürlükten </a:t>
            </a:r>
            <a:r>
              <a:rPr sz="2800" b="1" spc="-76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yoksun</a:t>
            </a:r>
            <a:r>
              <a:rPr sz="2800" b="1" spc="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bırakma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"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180" dirty="0">
                <a:solidFill>
                  <a:srgbClr val="003366"/>
                </a:solidFill>
                <a:latin typeface="Arial MT"/>
                <a:cs typeface="Arial MT"/>
              </a:rPr>
              <a:t>şeklinde</a:t>
            </a:r>
            <a:r>
              <a:rPr sz="28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tanımlanmaktadır.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3160" marR="5080" indent="-1140460">
              <a:lnSpc>
                <a:spcPct val="100000"/>
              </a:lnSpc>
              <a:spcBef>
                <a:spcPts val="100"/>
              </a:spcBef>
            </a:pPr>
            <a:r>
              <a:rPr b="0" i="0" spc="-5" dirty="0">
                <a:latin typeface="Arial MT"/>
                <a:cs typeface="Arial MT"/>
              </a:rPr>
              <a:t>1995 yılında Pekin’de düzenlenen Dördüncü </a:t>
            </a:r>
            <a:r>
              <a:rPr b="0" i="0" spc="-875" dirty="0">
                <a:latin typeface="Arial MT"/>
                <a:cs typeface="Arial MT"/>
              </a:rPr>
              <a:t> </a:t>
            </a:r>
            <a:r>
              <a:rPr b="0" i="0" spc="-5" dirty="0">
                <a:latin typeface="Arial MT"/>
                <a:cs typeface="Arial MT"/>
              </a:rPr>
              <a:t>Kadın</a:t>
            </a:r>
            <a:r>
              <a:rPr b="0" i="0" spc="-15" dirty="0">
                <a:latin typeface="Arial MT"/>
                <a:cs typeface="Arial MT"/>
              </a:rPr>
              <a:t> </a:t>
            </a:r>
            <a:r>
              <a:rPr b="0" i="0" spc="-5" dirty="0">
                <a:latin typeface="Arial MT"/>
                <a:cs typeface="Arial MT"/>
              </a:rPr>
              <a:t>Konferansı’ndan</a:t>
            </a:r>
            <a:r>
              <a:rPr b="0" i="0" spc="-40" dirty="0">
                <a:latin typeface="Arial MT"/>
                <a:cs typeface="Arial MT"/>
              </a:rPr>
              <a:t> </a:t>
            </a:r>
            <a:r>
              <a:rPr b="0" i="0" spc="-5" dirty="0">
                <a:latin typeface="Arial MT"/>
                <a:cs typeface="Arial MT"/>
              </a:rPr>
              <a:t>bu</a:t>
            </a:r>
            <a:r>
              <a:rPr b="0" i="0" spc="-10" dirty="0">
                <a:latin typeface="Arial MT"/>
                <a:cs typeface="Arial MT"/>
              </a:rPr>
              <a:t> </a:t>
            </a:r>
            <a:r>
              <a:rPr b="0" i="0" dirty="0">
                <a:latin typeface="Arial MT"/>
                <a:cs typeface="Arial MT"/>
              </a:rPr>
              <a:t>yana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37333"/>
            <a:ext cx="7964805" cy="3456304"/>
          </a:xfrm>
          <a:prstGeom prst="rect">
            <a:avLst/>
          </a:prstGeom>
        </p:spPr>
        <p:txBody>
          <a:bodyPr vert="horz" wrap="square" lIns="0" tIns="1974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55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kadınlara</a:t>
            </a:r>
            <a:r>
              <a:rPr sz="24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yönelik</a:t>
            </a:r>
            <a:r>
              <a:rPr sz="2400" spc="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50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ortadan</a:t>
            </a:r>
            <a:r>
              <a:rPr sz="24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kaldırılması</a:t>
            </a:r>
            <a:r>
              <a:rPr sz="3200" spc="-10" dirty="0">
                <a:solidFill>
                  <a:srgbClr val="003366"/>
                </a:solidFill>
                <a:latin typeface="Arial MT"/>
                <a:cs typeface="Arial MT"/>
              </a:rPr>
              <a:t>;</a:t>
            </a:r>
            <a:endParaRPr sz="3200">
              <a:latin typeface="Arial MT"/>
              <a:cs typeface="Arial MT"/>
            </a:endParaRPr>
          </a:p>
          <a:p>
            <a:pPr marL="927100" marR="5080">
              <a:lnSpc>
                <a:spcPct val="101400"/>
              </a:lnSpc>
              <a:spcBef>
                <a:spcPts val="1045"/>
              </a:spcBef>
              <a:tabLst>
                <a:tab pos="2755900" algn="l"/>
              </a:tabLst>
            </a:pP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ülkelerin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demokrasi, kalkınma ve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barış </a:t>
            </a:r>
            <a:r>
              <a:rPr sz="24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hedeflerine	ulaşabilmeleri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için 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alınması gereken </a:t>
            </a:r>
            <a:r>
              <a:rPr sz="2400" b="1" spc="-65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acil</a:t>
            </a:r>
            <a:r>
              <a:rPr sz="2400" b="1" spc="-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3366"/>
                </a:solidFill>
                <a:latin typeface="Arial"/>
                <a:cs typeface="Arial"/>
              </a:rPr>
              <a:t>tedbirler</a:t>
            </a:r>
            <a:r>
              <a:rPr sz="24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3366"/>
                </a:solidFill>
                <a:latin typeface="Arial MT"/>
                <a:cs typeface="Arial MT"/>
              </a:rPr>
              <a:t>arasında</a:t>
            </a:r>
            <a:r>
              <a:rPr sz="24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Arial MT"/>
                <a:cs typeface="Arial MT"/>
              </a:rPr>
              <a:t>vurgulanmaktadır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Arial MT"/>
              <a:cs typeface="Arial MT"/>
            </a:endParaRPr>
          </a:p>
          <a:p>
            <a:pPr marL="424180" marR="962025" indent="502284">
              <a:lnSpc>
                <a:spcPct val="100000"/>
              </a:lnSpc>
            </a:pP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artık</a:t>
            </a:r>
            <a:r>
              <a:rPr sz="2800" b="1" spc="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açıkça</a:t>
            </a:r>
            <a:r>
              <a:rPr sz="28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devletlerin</a:t>
            </a:r>
            <a:r>
              <a:rPr sz="28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sorumluluğu </a:t>
            </a:r>
            <a:r>
              <a:rPr sz="2800" b="1" spc="-7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olarak</a:t>
            </a:r>
            <a:r>
              <a:rPr sz="2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3366"/>
                </a:solidFill>
                <a:latin typeface="Arial"/>
                <a:cs typeface="Arial"/>
              </a:rPr>
              <a:t>tanımlanmaktadır</a:t>
            </a:r>
            <a:r>
              <a:rPr sz="2800" spc="-5" dirty="0">
                <a:solidFill>
                  <a:srgbClr val="003366"/>
                </a:solidFill>
                <a:latin typeface="Arial MT"/>
                <a:cs typeface="Arial MT"/>
              </a:rPr>
              <a:t>.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69036" y="2409444"/>
            <a:ext cx="645160" cy="509270"/>
            <a:chOff x="669036" y="2409444"/>
            <a:chExt cx="645160" cy="509270"/>
          </a:xfrm>
        </p:grpSpPr>
        <p:sp>
          <p:nvSpPr>
            <p:cNvPr id="5" name="object 5"/>
            <p:cNvSpPr/>
            <p:nvPr/>
          </p:nvSpPr>
          <p:spPr>
            <a:xfrm>
              <a:off x="681990" y="2422398"/>
              <a:ext cx="619125" cy="483234"/>
            </a:xfrm>
            <a:custGeom>
              <a:avLst/>
              <a:gdLst/>
              <a:ahLst/>
              <a:cxnLst/>
              <a:rect l="l" t="t" r="r" b="b"/>
              <a:pathLst>
                <a:path w="619125" h="483235">
                  <a:moveTo>
                    <a:pt x="377190" y="0"/>
                  </a:moveTo>
                  <a:lnTo>
                    <a:pt x="377190" y="120776"/>
                  </a:lnTo>
                  <a:lnTo>
                    <a:pt x="0" y="120776"/>
                  </a:lnTo>
                  <a:lnTo>
                    <a:pt x="0" y="362330"/>
                  </a:lnTo>
                  <a:lnTo>
                    <a:pt x="377190" y="362330"/>
                  </a:lnTo>
                  <a:lnTo>
                    <a:pt x="377190" y="483107"/>
                  </a:lnTo>
                  <a:lnTo>
                    <a:pt x="618744" y="241553"/>
                  </a:lnTo>
                  <a:lnTo>
                    <a:pt x="377190" y="0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1990" y="2422398"/>
              <a:ext cx="619125" cy="483234"/>
            </a:xfrm>
            <a:custGeom>
              <a:avLst/>
              <a:gdLst/>
              <a:ahLst/>
              <a:cxnLst/>
              <a:rect l="l" t="t" r="r" b="b"/>
              <a:pathLst>
                <a:path w="619125" h="483235">
                  <a:moveTo>
                    <a:pt x="0" y="120776"/>
                  </a:moveTo>
                  <a:lnTo>
                    <a:pt x="377190" y="120776"/>
                  </a:lnTo>
                  <a:lnTo>
                    <a:pt x="377190" y="0"/>
                  </a:lnTo>
                  <a:lnTo>
                    <a:pt x="618744" y="241553"/>
                  </a:lnTo>
                  <a:lnTo>
                    <a:pt x="377190" y="483107"/>
                  </a:lnTo>
                  <a:lnTo>
                    <a:pt x="377190" y="362330"/>
                  </a:lnTo>
                  <a:lnTo>
                    <a:pt x="0" y="362330"/>
                  </a:lnTo>
                  <a:lnTo>
                    <a:pt x="0" y="120776"/>
                  </a:lnTo>
                  <a:close/>
                </a:path>
              </a:pathLst>
            </a:custGeom>
            <a:ln w="25908">
              <a:solidFill>
                <a:srgbClr val="2248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9036" y="3806952"/>
            <a:ext cx="643127" cy="5425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2167" y="749934"/>
            <a:ext cx="4265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0" dirty="0">
                <a:solidFill>
                  <a:srgbClr val="C00000"/>
                </a:solidFill>
                <a:latin typeface="Times New Roman"/>
                <a:cs typeface="Times New Roman"/>
              </a:rPr>
              <a:t>Kadına</a:t>
            </a:r>
            <a:r>
              <a:rPr sz="2400" i="0" spc="-4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i="0" spc="-5" dirty="0">
                <a:solidFill>
                  <a:srgbClr val="C00000"/>
                </a:solidFill>
                <a:latin typeface="Times New Roman"/>
                <a:cs typeface="Times New Roman"/>
              </a:rPr>
              <a:t>Yönelik</a:t>
            </a:r>
            <a:r>
              <a:rPr sz="2400" i="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i="0" spc="-5" dirty="0">
                <a:solidFill>
                  <a:srgbClr val="C00000"/>
                </a:solidFill>
                <a:latin typeface="Times New Roman"/>
                <a:cs typeface="Times New Roman"/>
              </a:rPr>
              <a:t>Şiddetin</a:t>
            </a:r>
            <a:r>
              <a:rPr sz="2400" i="0" spc="-3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i="0" spc="-5" dirty="0">
                <a:solidFill>
                  <a:srgbClr val="C00000"/>
                </a:solidFill>
                <a:latin typeface="Times New Roman"/>
                <a:cs typeface="Times New Roman"/>
              </a:rPr>
              <a:t>Tanımı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594" y="1485138"/>
            <a:ext cx="6047740" cy="1294130"/>
          </a:xfrm>
          <a:prstGeom prst="rect">
            <a:avLst/>
          </a:prstGeom>
          <a:solidFill>
            <a:srgbClr val="FFFFFF"/>
          </a:solidFill>
          <a:ln w="25907">
            <a:solidFill>
              <a:srgbClr val="00AF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90170" marR="83185" algn="just">
              <a:lnSpc>
                <a:spcPct val="130100"/>
              </a:lnSpc>
              <a:spcBef>
                <a:spcPts val="65"/>
              </a:spcBef>
            </a:pP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“</a:t>
            </a:r>
            <a:r>
              <a:rPr sz="1500" b="1" dirty="0">
                <a:solidFill>
                  <a:srgbClr val="003366"/>
                </a:solidFill>
                <a:latin typeface="Arial"/>
                <a:cs typeface="Arial"/>
              </a:rPr>
              <a:t>Kamusal </a:t>
            </a:r>
            <a:r>
              <a:rPr sz="1500" b="1" spc="-20" dirty="0">
                <a:solidFill>
                  <a:srgbClr val="003366"/>
                </a:solidFill>
                <a:latin typeface="Arial"/>
                <a:cs typeface="Arial"/>
              </a:rPr>
              <a:t>ve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özel alanda </a:t>
            </a:r>
            <a:r>
              <a:rPr sz="1500" spc="-70" dirty="0">
                <a:solidFill>
                  <a:srgbClr val="003366"/>
                </a:solidFill>
                <a:latin typeface="Arial MT"/>
                <a:cs typeface="Arial MT"/>
              </a:rPr>
              <a:t>gerçekleşen,</a:t>
            </a:r>
            <a:r>
              <a:rPr sz="1500" spc="-6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kadınların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fiziksel, cinsel, </a:t>
            </a:r>
            <a:r>
              <a:rPr sz="15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duygusal</a:t>
            </a:r>
            <a:r>
              <a:rPr sz="15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zarar görmesiyle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sonuçlanan</a:t>
            </a:r>
            <a:r>
              <a:rPr sz="1500" spc="40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1500" spc="38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da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sonuçlanması olası,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her türlü </a:t>
            </a:r>
            <a:r>
              <a:rPr sz="15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cinsiyet temelli</a:t>
            </a:r>
            <a:r>
              <a:rPr sz="1500" spc="-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500" spc="-130" dirty="0">
                <a:solidFill>
                  <a:srgbClr val="003366"/>
                </a:solidFill>
                <a:latin typeface="Arial MT"/>
                <a:cs typeface="Arial MT"/>
              </a:rPr>
              <a:t>şiddet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eylemi 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bu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eylemin </a:t>
            </a:r>
            <a:r>
              <a:rPr sz="1500" spc="-60" dirty="0">
                <a:solidFill>
                  <a:srgbClr val="003366"/>
                </a:solidFill>
                <a:latin typeface="Arial MT"/>
                <a:cs typeface="Arial MT"/>
              </a:rPr>
              <a:t>yapılacağına </a:t>
            </a:r>
            <a:r>
              <a:rPr sz="1500" spc="-5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10" dirty="0">
                <a:solidFill>
                  <a:srgbClr val="003366"/>
                </a:solidFill>
                <a:latin typeface="Arial MT"/>
                <a:cs typeface="Arial MT"/>
              </a:rPr>
              <a:t>ilişkin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tehdit</a:t>
            </a:r>
            <a:r>
              <a:rPr sz="15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ya</a:t>
            </a:r>
            <a:r>
              <a:rPr sz="15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da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zorlama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5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keyfi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olarak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70" dirty="0">
                <a:solidFill>
                  <a:srgbClr val="003366"/>
                </a:solidFill>
                <a:latin typeface="Arial MT"/>
                <a:cs typeface="Arial MT"/>
              </a:rPr>
              <a:t>özgürlüğün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kısıtlanması”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19190" y="2030729"/>
            <a:ext cx="413384" cy="144780"/>
          </a:xfrm>
          <a:custGeom>
            <a:avLst/>
            <a:gdLst/>
            <a:ahLst/>
            <a:cxnLst/>
            <a:rect l="l" t="t" r="r" b="b"/>
            <a:pathLst>
              <a:path w="413384" h="144780">
                <a:moveTo>
                  <a:pt x="413004" y="0"/>
                </a:moveTo>
                <a:lnTo>
                  <a:pt x="0" y="144525"/>
                </a:lnTo>
              </a:path>
            </a:pathLst>
          </a:custGeom>
          <a:ln w="25908">
            <a:solidFill>
              <a:srgbClr val="ACB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660642" y="1485138"/>
            <a:ext cx="1873250" cy="1152525"/>
          </a:xfrm>
          <a:prstGeom prst="rect">
            <a:avLst/>
          </a:prstGeom>
          <a:solidFill>
            <a:srgbClr val="FFFFFF"/>
          </a:solidFill>
          <a:ln w="25907">
            <a:solidFill>
              <a:srgbClr val="ACB8E1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marL="291465" marR="284480" algn="ctr">
              <a:lnSpc>
                <a:spcPct val="100000"/>
              </a:lnSpc>
              <a:spcBef>
                <a:spcPts val="595"/>
              </a:spcBef>
            </a:pP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Kadınlara Yönelik </a:t>
            </a:r>
            <a:r>
              <a:rPr sz="1300" spc="-3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65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endParaRPr sz="1300">
              <a:latin typeface="Arial MT"/>
              <a:cs typeface="Arial MT"/>
            </a:endParaRPr>
          </a:p>
          <a:p>
            <a:pPr marL="183515" marR="176530" algn="ctr">
              <a:lnSpc>
                <a:spcPct val="100000"/>
              </a:lnSpc>
            </a:pP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Önlenmesi</a:t>
            </a:r>
            <a:r>
              <a:rPr sz="13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Bildirgesi </a:t>
            </a:r>
            <a:r>
              <a:rPr sz="1300" spc="-35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(1993</a:t>
            </a:r>
            <a:r>
              <a:rPr sz="13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40" dirty="0">
                <a:solidFill>
                  <a:srgbClr val="003366"/>
                </a:solidFill>
                <a:latin typeface="Arial MT"/>
                <a:cs typeface="Arial MT"/>
              </a:rPr>
              <a:t>-Birleşmiş </a:t>
            </a:r>
            <a:r>
              <a:rPr sz="1300" spc="-13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Milletler)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0594" y="2853689"/>
            <a:ext cx="6047740" cy="1892935"/>
          </a:xfrm>
          <a:prstGeom prst="rect">
            <a:avLst/>
          </a:prstGeom>
          <a:solidFill>
            <a:srgbClr val="FFFFFF"/>
          </a:solidFill>
          <a:ln w="25907">
            <a:solidFill>
              <a:srgbClr val="00AF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90170" marR="82550" algn="just">
              <a:lnSpc>
                <a:spcPct val="130000"/>
              </a:lnSpc>
              <a:spcBef>
                <a:spcPts val="70"/>
              </a:spcBef>
            </a:pP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“kadına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yönelik </a:t>
            </a:r>
            <a:r>
              <a:rPr sz="1500" spc="-90" dirty="0">
                <a:solidFill>
                  <a:srgbClr val="003366"/>
                </a:solidFill>
                <a:latin typeface="Arial MT"/>
                <a:cs typeface="Arial MT"/>
              </a:rPr>
              <a:t>şiddet’’, </a:t>
            </a:r>
            <a:r>
              <a:rPr sz="1500" b="1" spc="-10" dirty="0">
                <a:solidFill>
                  <a:srgbClr val="003366"/>
                </a:solidFill>
                <a:latin typeface="Arial"/>
                <a:cs typeface="Arial"/>
              </a:rPr>
              <a:t>bir </a:t>
            </a:r>
            <a:r>
              <a:rPr sz="1500" b="1" dirty="0">
                <a:solidFill>
                  <a:srgbClr val="003366"/>
                </a:solidFill>
                <a:latin typeface="Arial"/>
                <a:cs typeface="Arial"/>
              </a:rPr>
              <a:t>insan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hakları ihlali</a:t>
            </a:r>
            <a:r>
              <a:rPr sz="15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kadınlara yönelik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ayrımcılığın</a:t>
            </a:r>
            <a:r>
              <a:rPr sz="1500" b="1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bir biçimi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olarak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5" dirty="0">
                <a:solidFill>
                  <a:srgbClr val="003366"/>
                </a:solidFill>
                <a:latin typeface="Arial MT"/>
                <a:cs typeface="Arial MT"/>
              </a:rPr>
              <a:t>anlaşılmaktadır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1500" dirty="0">
                <a:solidFill>
                  <a:srgbClr val="C00000"/>
                </a:solidFill>
                <a:latin typeface="Arial MT"/>
                <a:cs typeface="Arial MT"/>
              </a:rPr>
              <a:t>ister </a:t>
            </a:r>
            <a:r>
              <a:rPr sz="1500" spc="-5" dirty="0">
                <a:solidFill>
                  <a:srgbClr val="C00000"/>
                </a:solidFill>
                <a:latin typeface="Arial MT"/>
                <a:cs typeface="Arial MT"/>
              </a:rPr>
              <a:t>kamusal ister </a:t>
            </a:r>
            <a:r>
              <a:rPr sz="1500" dirty="0">
                <a:solidFill>
                  <a:srgbClr val="C00000"/>
                </a:solidFill>
                <a:latin typeface="Arial MT"/>
                <a:cs typeface="Arial MT"/>
              </a:rPr>
              <a:t> özel alanda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meydana gelsin, kadına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fiziksel, cinsel, psikolojik 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b="1" spc="-5" dirty="0">
                <a:solidFill>
                  <a:srgbClr val="003366"/>
                </a:solidFill>
                <a:latin typeface="Arial"/>
                <a:cs typeface="Arial"/>
              </a:rPr>
              <a:t>ekonomik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zarar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veya ıstırap veren 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verebilecek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olan </a:t>
            </a:r>
            <a:r>
              <a:rPr sz="15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toplumsal </a:t>
            </a:r>
            <a:r>
              <a:rPr sz="1500" spc="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5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cinsiyete dayalı</a:t>
            </a:r>
            <a:r>
              <a:rPr sz="1500" spc="-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her türlü eylem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bu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eylemlerle tehdit etme, zorlama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veya</a:t>
            </a:r>
            <a:r>
              <a:rPr sz="1500" spc="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keyfi</a:t>
            </a:r>
            <a:r>
              <a:rPr sz="1500" spc="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olarak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özgürlükten</a:t>
            </a:r>
            <a:r>
              <a:rPr sz="15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yoksun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bırakma</a:t>
            </a:r>
            <a:r>
              <a:rPr sz="1500" spc="40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anlamına</a:t>
            </a:r>
            <a:r>
              <a:rPr sz="1500" spc="-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gelir.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37096" y="3713734"/>
            <a:ext cx="322580" cy="83185"/>
          </a:xfrm>
          <a:custGeom>
            <a:avLst/>
            <a:gdLst/>
            <a:ahLst/>
            <a:cxnLst/>
            <a:rect l="l" t="t" r="r" b="b"/>
            <a:pathLst>
              <a:path w="322579" h="83185">
                <a:moveTo>
                  <a:pt x="322452" y="0"/>
                </a:moveTo>
                <a:lnTo>
                  <a:pt x="0" y="83185"/>
                </a:lnTo>
              </a:path>
            </a:pathLst>
          </a:custGeom>
          <a:ln w="25908">
            <a:solidFill>
              <a:srgbClr val="ACB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89014" y="2998470"/>
            <a:ext cx="1945005" cy="1510665"/>
          </a:xfrm>
          <a:prstGeom prst="rect">
            <a:avLst/>
          </a:prstGeom>
          <a:solidFill>
            <a:srgbClr val="FFFFFF"/>
          </a:solidFill>
          <a:ln w="25907">
            <a:solidFill>
              <a:srgbClr val="ACB8E1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145415" marR="138430" indent="-1270" algn="ctr">
              <a:lnSpc>
                <a:spcPct val="100000"/>
              </a:lnSpc>
              <a:spcBef>
                <a:spcPts val="445"/>
              </a:spcBef>
            </a:pP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Kadınlara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Yönelik 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75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300" spc="-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Aile</a:t>
            </a:r>
            <a:r>
              <a:rPr sz="13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315" dirty="0">
                <a:solidFill>
                  <a:srgbClr val="003366"/>
                </a:solidFill>
                <a:latin typeface="Arial MT"/>
                <a:cs typeface="Arial MT"/>
              </a:rPr>
              <a:t>İçi </a:t>
            </a:r>
            <a:r>
              <a:rPr sz="1300" spc="-3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65" dirty="0">
                <a:solidFill>
                  <a:srgbClr val="003366"/>
                </a:solidFill>
                <a:latin typeface="Arial MT"/>
                <a:cs typeface="Arial MT"/>
              </a:rPr>
              <a:t>Şiddetin</a:t>
            </a:r>
            <a:r>
              <a:rPr sz="13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Önlenmesi</a:t>
            </a:r>
            <a:r>
              <a:rPr sz="1300" spc="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ve </a:t>
            </a:r>
            <a:r>
              <a:rPr sz="1300" spc="-34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Bunlarla</a:t>
            </a:r>
            <a:r>
              <a:rPr sz="13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Mücadeleye 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229" dirty="0">
                <a:solidFill>
                  <a:srgbClr val="003366"/>
                </a:solidFill>
                <a:latin typeface="Arial MT"/>
                <a:cs typeface="Arial MT"/>
              </a:rPr>
              <a:t>İlişkin</a:t>
            </a:r>
            <a:r>
              <a:rPr sz="1300" spc="-6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30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1300" spc="-20" dirty="0">
                <a:solidFill>
                  <a:srgbClr val="003366"/>
                </a:solidFill>
                <a:latin typeface="Arial MT"/>
                <a:cs typeface="Arial MT"/>
              </a:rPr>
              <a:t>v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rup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a</a:t>
            </a:r>
            <a:r>
              <a:rPr sz="1300" spc="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solidFill>
                  <a:srgbClr val="003366"/>
                </a:solidFill>
                <a:latin typeface="Arial MT"/>
                <a:cs typeface="Arial MT"/>
              </a:rPr>
              <a:t>Konse</a:t>
            </a:r>
            <a:r>
              <a:rPr sz="1300" spc="-20" dirty="0">
                <a:solidFill>
                  <a:srgbClr val="003366"/>
                </a:solidFill>
                <a:latin typeface="Arial MT"/>
                <a:cs typeface="Arial MT"/>
              </a:rPr>
              <a:t>y</a:t>
            </a:r>
            <a:r>
              <a:rPr sz="1300" spc="-5" dirty="0">
                <a:solidFill>
                  <a:srgbClr val="003366"/>
                </a:solidFill>
                <a:latin typeface="Arial MT"/>
                <a:cs typeface="Arial MT"/>
              </a:rPr>
              <a:t>i  </a:t>
            </a:r>
            <a:r>
              <a:rPr sz="1300" spc="-75" dirty="0">
                <a:solidFill>
                  <a:srgbClr val="003366"/>
                </a:solidFill>
                <a:latin typeface="Arial MT"/>
                <a:cs typeface="Arial MT"/>
              </a:rPr>
              <a:t>Sözleşmesi</a:t>
            </a:r>
            <a:endParaRPr sz="13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300" spc="-110" dirty="0">
                <a:solidFill>
                  <a:srgbClr val="FF0000"/>
                </a:solidFill>
                <a:latin typeface="Arial MT"/>
                <a:cs typeface="Arial MT"/>
              </a:rPr>
              <a:t>(İstanbul</a:t>
            </a:r>
            <a:r>
              <a:rPr sz="1300" spc="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300" spc="-65" dirty="0">
                <a:solidFill>
                  <a:srgbClr val="FF0000"/>
                </a:solidFill>
                <a:latin typeface="Arial MT"/>
                <a:cs typeface="Arial MT"/>
              </a:rPr>
              <a:t>Sözleşmesi)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594" y="4869941"/>
            <a:ext cx="6047740" cy="1292860"/>
          </a:xfrm>
          <a:prstGeom prst="rect">
            <a:avLst/>
          </a:prstGeom>
          <a:solidFill>
            <a:srgbClr val="FFFFFF"/>
          </a:solidFill>
          <a:ln w="25907">
            <a:solidFill>
              <a:srgbClr val="00AF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90170" marR="82550" algn="just">
              <a:lnSpc>
                <a:spcPct val="130000"/>
              </a:lnSpc>
              <a:spcBef>
                <a:spcPts val="70"/>
              </a:spcBef>
            </a:pP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“kadına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yönelik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90" dirty="0">
                <a:solidFill>
                  <a:srgbClr val="003366"/>
                </a:solidFill>
                <a:latin typeface="Arial MT"/>
                <a:cs typeface="Arial MT"/>
              </a:rPr>
              <a:t>şiddet’’,</a:t>
            </a:r>
            <a:r>
              <a:rPr sz="1500" spc="-8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kadınlara,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yalnızca</a:t>
            </a:r>
            <a:r>
              <a:rPr sz="15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 </a:t>
            </a:r>
            <a:r>
              <a:rPr sz="1500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kadın</a:t>
            </a:r>
            <a:r>
              <a:rPr sz="15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 oldukları</a:t>
            </a:r>
            <a:r>
              <a:rPr sz="15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 </a:t>
            </a:r>
            <a:r>
              <a:rPr sz="15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için </a:t>
            </a:r>
            <a:r>
              <a:rPr sz="150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uygulanan 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veya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kadınları etkileyen </a:t>
            </a:r>
            <a:r>
              <a:rPr sz="15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 MT"/>
                <a:cs typeface="Arial MT"/>
              </a:rPr>
              <a:t>cinsiyete dayalı</a:t>
            </a:r>
            <a:r>
              <a:rPr sz="1500" spc="-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bir ayrımcılık ile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kadının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insan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hakları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ihlaline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yol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açan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500" spc="-1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Kanunda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30" dirty="0">
                <a:solidFill>
                  <a:srgbClr val="003366"/>
                </a:solidFill>
                <a:latin typeface="Arial MT"/>
                <a:cs typeface="Arial MT"/>
              </a:rPr>
              <a:t>şiddet</a:t>
            </a:r>
            <a:r>
              <a:rPr sz="1500" spc="-12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olarak 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tanımlanan</a:t>
            </a:r>
            <a:r>
              <a:rPr sz="1500" spc="-3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her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türlü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tutum</a:t>
            </a:r>
            <a:r>
              <a:rPr sz="1500" spc="-2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ve</a:t>
            </a:r>
            <a:r>
              <a:rPr sz="1500" spc="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85" dirty="0">
                <a:solidFill>
                  <a:srgbClr val="003366"/>
                </a:solidFill>
                <a:latin typeface="Arial MT"/>
                <a:cs typeface="Arial MT"/>
              </a:rPr>
              <a:t>davranışı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5" dirty="0">
                <a:solidFill>
                  <a:srgbClr val="003366"/>
                </a:solidFill>
                <a:latin typeface="Arial MT"/>
                <a:cs typeface="Arial MT"/>
              </a:rPr>
              <a:t>ifade</a:t>
            </a:r>
            <a:r>
              <a:rPr sz="1500" dirty="0">
                <a:solidFill>
                  <a:srgbClr val="003366"/>
                </a:solidFill>
                <a:latin typeface="Arial MT"/>
                <a:cs typeface="Arial MT"/>
              </a:rPr>
              <a:t> </a:t>
            </a:r>
            <a:r>
              <a:rPr sz="1500" spc="-15" dirty="0">
                <a:solidFill>
                  <a:srgbClr val="003366"/>
                </a:solidFill>
                <a:latin typeface="Arial MT"/>
                <a:cs typeface="Arial MT"/>
              </a:rPr>
              <a:t>eder.</a:t>
            </a:r>
            <a:endParaRPr sz="15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37096" y="5370195"/>
            <a:ext cx="322580" cy="83820"/>
          </a:xfrm>
          <a:custGeom>
            <a:avLst/>
            <a:gdLst/>
            <a:ahLst/>
            <a:cxnLst/>
            <a:rect l="l" t="t" r="r" b="b"/>
            <a:pathLst>
              <a:path w="322579" h="83820">
                <a:moveTo>
                  <a:pt x="322452" y="0"/>
                </a:moveTo>
                <a:lnTo>
                  <a:pt x="0" y="83438"/>
                </a:lnTo>
              </a:path>
            </a:pathLst>
          </a:custGeom>
          <a:ln w="25908">
            <a:solidFill>
              <a:srgbClr val="ACB8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89014" y="4653534"/>
            <a:ext cx="1945005" cy="1513840"/>
          </a:xfrm>
          <a:prstGeom prst="rect">
            <a:avLst/>
          </a:prstGeom>
          <a:solidFill>
            <a:srgbClr val="FFFFFF"/>
          </a:solidFill>
          <a:ln w="25907">
            <a:solidFill>
              <a:srgbClr val="ACB8E1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241935" marR="236220" algn="ctr">
              <a:lnSpc>
                <a:spcPct val="100000"/>
              </a:lnSpc>
            </a:pP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Ailenin</a:t>
            </a:r>
            <a:r>
              <a:rPr sz="13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Korunması </a:t>
            </a:r>
            <a:r>
              <a:rPr sz="1300" b="1" spc="-3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5" dirty="0">
                <a:solidFill>
                  <a:srgbClr val="C00000"/>
                </a:solidFill>
                <a:latin typeface="Arial"/>
                <a:cs typeface="Arial"/>
              </a:rPr>
              <a:t>ve</a:t>
            </a:r>
            <a:r>
              <a:rPr sz="13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Kadına</a:t>
            </a:r>
            <a:r>
              <a:rPr sz="13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Karşı</a:t>
            </a:r>
            <a:endParaRPr sz="1300">
              <a:latin typeface="Arial"/>
              <a:cs typeface="Arial"/>
            </a:endParaRPr>
          </a:p>
          <a:p>
            <a:pPr marL="104775" marR="98425" algn="ctr">
              <a:lnSpc>
                <a:spcPct val="100000"/>
              </a:lnSpc>
              <a:spcBef>
                <a:spcPts val="5"/>
              </a:spcBef>
            </a:pP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Şiddetin</a:t>
            </a:r>
            <a:r>
              <a:rPr sz="1300" b="1" spc="-5" dirty="0">
                <a:solidFill>
                  <a:srgbClr val="C00000"/>
                </a:solidFill>
                <a:latin typeface="Arial"/>
                <a:cs typeface="Arial"/>
              </a:rPr>
              <a:t> Önlenmesine </a:t>
            </a:r>
            <a:r>
              <a:rPr sz="1300" b="1" spc="-3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C00000"/>
                </a:solidFill>
                <a:latin typeface="Arial"/>
                <a:cs typeface="Arial"/>
              </a:rPr>
              <a:t>Dair</a:t>
            </a:r>
            <a:r>
              <a:rPr sz="13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5" dirty="0">
                <a:solidFill>
                  <a:srgbClr val="C00000"/>
                </a:solidFill>
                <a:latin typeface="Arial"/>
                <a:cs typeface="Arial"/>
              </a:rPr>
              <a:t>Kanun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3265</Words>
  <Application>Microsoft Office PowerPoint</Application>
  <PresentationFormat>Ekran Gösterisi (4:3)</PresentationFormat>
  <Paragraphs>216</Paragraphs>
  <Slides>53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8" baseType="lpstr">
      <vt:lpstr>Arial</vt:lpstr>
      <vt:lpstr>Arial MT</vt:lpstr>
      <vt:lpstr>Calibri</vt:lpstr>
      <vt:lpstr>Times New Roman</vt:lpstr>
      <vt:lpstr>Office Theme</vt:lpstr>
      <vt:lpstr>KADINA YÖNELİK ŞİDDET</vt:lpstr>
      <vt:lpstr>25 Kasım Kadına Karşı Şiddetle Mücadele  Günü</vt:lpstr>
      <vt:lpstr>Kadınlar ve Nüfus</vt:lpstr>
      <vt:lpstr>PowerPoint Sunusu</vt:lpstr>
      <vt:lpstr>ZARAR VEREN UYGULAMALAR</vt:lpstr>
      <vt:lpstr>ŞİDDET NEDİR?</vt:lpstr>
      <vt:lpstr>KADINA YÖNELİK ŞİDDET NEDİR?</vt:lpstr>
      <vt:lpstr>1995 yılında Pekin’de düzenlenen Dördüncü  Kadın Konferansı’ndan bu yana</vt:lpstr>
      <vt:lpstr>Kadına Yönelik Şiddetin Tanımı</vt:lpstr>
      <vt:lpstr>Kadınlara Yönelik Şiddet ve Aile İçi Şiddetin Önlenmesi ve Bunlarla Mücadeleye İlişkin Avrupa Konseyi Sözleşmesi (İstanbul Sözleşmesi)</vt:lpstr>
      <vt:lpstr>İstanbul Sözleşmesinin Önemi</vt:lpstr>
      <vt:lpstr>İstanbul Sözleşmesinin Önemi</vt:lpstr>
      <vt:lpstr>PowerPoint Sunusu</vt:lpstr>
      <vt:lpstr>Kadına Yönelik Şiddetin Türleri</vt:lpstr>
      <vt:lpstr>Fiziksel Şiddetin Bölgesel Yaygınlığı</vt:lpstr>
      <vt:lpstr>PowerPoint Sunusu</vt:lpstr>
      <vt:lpstr>PowerPoint Sunusu</vt:lpstr>
      <vt:lpstr>PowerPoint Sunusu</vt:lpstr>
      <vt:lpstr>Kadınlara Yönelik Şiddet Bağlamında  Dünyadaki Durum</vt:lpstr>
      <vt:lpstr>PowerPoint Sunusu</vt:lpstr>
      <vt:lpstr>PowerPoint Sunusu</vt:lpstr>
      <vt:lpstr>PowerPoint Sunusu</vt:lpstr>
      <vt:lpstr>Şiddetin Kökeni</vt:lpstr>
      <vt:lpstr>PowerPoint Sunusu</vt:lpstr>
      <vt:lpstr>Ataerkil Yapının Şiddet Algısı</vt:lpstr>
      <vt:lpstr>Türkiye’de Aile İ    ç     i Şiddet</vt:lpstr>
      <vt:lpstr>PowerPoint Sunusu</vt:lpstr>
      <vt:lpstr>PowerPoint Sunusu</vt:lpstr>
      <vt:lpstr>PowerPoint Sunusu</vt:lpstr>
      <vt:lpstr>PowerPoint Sunusu</vt:lpstr>
      <vt:lpstr>Eğitim durumuna göre fiziksel, cinsel şiddet ve  duygusal istismar</vt:lpstr>
      <vt:lpstr>PowerPoint Sunusu</vt:lpstr>
      <vt:lpstr>PowerPoint Sunusu</vt:lpstr>
      <vt:lpstr>Bir Güç Kullanma ve Kontrol Aracı olarak Eril  Şiddet</vt:lpstr>
      <vt:lpstr>Öğrenilmiş Bir Davranış</vt:lpstr>
      <vt:lpstr>PowerPoint Sunusu</vt:lpstr>
      <vt:lpstr>PowerPoint Sunusu</vt:lpstr>
      <vt:lpstr>PowerPoint Sunusu</vt:lpstr>
      <vt:lpstr>Şiddet neden bu kadar yaygın?</vt:lpstr>
      <vt:lpstr>Erkeklerin Gerekçeleri</vt:lpstr>
      <vt:lpstr>PowerPoint Sunusu</vt:lpstr>
      <vt:lpstr>Kadınlar şiddet karşısında yalnız</vt:lpstr>
      <vt:lpstr>Kuruma başvurma veya yardım talebinde  bulunmama nedenleri:</vt:lpstr>
      <vt:lpstr>Aile içi şiddetle ilgili yanlış inanışlar ya  da kalıp yargılar</vt:lpstr>
      <vt:lpstr>Neler Öğrendik?</vt:lpstr>
      <vt:lpstr>PowerPoint Sunusu</vt:lpstr>
      <vt:lpstr>PowerPoint Sunusu</vt:lpstr>
      <vt:lpstr>PowerPoint Sunusu</vt:lpstr>
      <vt:lpstr>SONUÇ</vt:lpstr>
      <vt:lpstr>PowerPoint Sunusu</vt:lpstr>
      <vt:lpstr>Aile içi şiddet sadece bir “aile  meselesi” değildir. Şiddet suçtur.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Kadına Yönelik Şiddetle Mücadele</dc:title>
  <dc:creator>Ahmet</dc:creator>
  <cp:lastModifiedBy>Psk. Danışman</cp:lastModifiedBy>
  <cp:revision>5</cp:revision>
  <dcterms:created xsi:type="dcterms:W3CDTF">2023-12-28T11:37:43Z</dcterms:created>
  <dcterms:modified xsi:type="dcterms:W3CDTF">2024-01-03T06:33:31Z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2023-12-28T00:00:00Z</vt:filetime>
  </property>
</Properties>
</file>